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76" r:id="rId2"/>
  </p:sldMasterIdLst>
  <p:notesMasterIdLst>
    <p:notesMasterId r:id="rId31"/>
  </p:notesMasterIdLst>
  <p:sldIdLst>
    <p:sldId id="295" r:id="rId3"/>
    <p:sldId id="296" r:id="rId4"/>
    <p:sldId id="297" r:id="rId5"/>
    <p:sldId id="298" r:id="rId6"/>
    <p:sldId id="299" r:id="rId7"/>
    <p:sldId id="300" r:id="rId8"/>
    <p:sldId id="262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76" r:id="rId23"/>
    <p:sldId id="277" r:id="rId24"/>
    <p:sldId id="314" r:id="rId25"/>
    <p:sldId id="279" r:id="rId26"/>
    <p:sldId id="280" r:id="rId27"/>
    <p:sldId id="315" r:id="rId28"/>
    <p:sldId id="282" r:id="rId29"/>
    <p:sldId id="283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E6A50-1A84-487D-B22F-887A148D5A63}" v="1" dt="2024-11-04T14:39:47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Gallego" userId="24d6967416bf54c9" providerId="LiveId" clId="{30CE6A50-1A84-487D-B22F-887A148D5A63}"/>
    <pc:docChg chg="delSld delMainMaster">
      <pc:chgData name="Marta Gallego" userId="24d6967416bf54c9" providerId="LiveId" clId="{30CE6A50-1A84-487D-B22F-887A148D5A63}" dt="2024-11-04T14:39:53.314" v="0" actId="47"/>
      <pc:docMkLst>
        <pc:docMk/>
      </pc:docMkLst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828140656" sldId="325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4068905043" sldId="326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2856898656" sldId="344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925838288" sldId="362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2645575325" sldId="363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1129803515" sldId="364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686987911" sldId="365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2758851619" sldId="366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323902242" sldId="367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398536525" sldId="368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1680769512" sldId="369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441570875" sldId="370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133167372" sldId="371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197406043" sldId="372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1757114758" sldId="373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386032504" sldId="374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2925787251" sldId="376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1562870800" sldId="1448943945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529018484" sldId="1448943946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3899096286" sldId="1448943947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2071192430" sldId="1448943948"/>
        </pc:sldMkLst>
      </pc:sldChg>
      <pc:sldChg chg="del">
        <pc:chgData name="Marta Gallego" userId="24d6967416bf54c9" providerId="LiveId" clId="{30CE6A50-1A84-487D-B22F-887A148D5A63}" dt="2024-11-04T14:39:53.314" v="0" actId="47"/>
        <pc:sldMkLst>
          <pc:docMk/>
          <pc:sldMk cId="2985912137" sldId="1448943949"/>
        </pc:sldMkLst>
      </pc:sldChg>
      <pc:sldMasterChg chg="del delSldLayout">
        <pc:chgData name="Marta Gallego" userId="24d6967416bf54c9" providerId="LiveId" clId="{30CE6A50-1A84-487D-B22F-887A148D5A63}" dt="2024-11-04T14:39:53.314" v="0" actId="47"/>
        <pc:sldMasterMkLst>
          <pc:docMk/>
          <pc:sldMasterMk cId="3516609832" sldId="2147483764"/>
        </pc:sldMasterMkLst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1587618836" sldId="2147483765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4131804663" sldId="2147483766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2747115453" sldId="2147483767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2877664598" sldId="2147483768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923123830" sldId="2147483769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1585744256" sldId="2147483770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554894392" sldId="2147483771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1527737716" sldId="2147483772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3790367973" sldId="2147483773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1338772841" sldId="2147483774"/>
          </pc:sldLayoutMkLst>
        </pc:sldLayoutChg>
        <pc:sldLayoutChg chg="del">
          <pc:chgData name="Marta Gallego" userId="24d6967416bf54c9" providerId="LiveId" clId="{30CE6A50-1A84-487D-B22F-887A148D5A63}" dt="2024-11-04T14:39:53.314" v="0" actId="47"/>
          <pc:sldLayoutMkLst>
            <pc:docMk/>
            <pc:sldMasterMk cId="3516609832" sldId="2147483764"/>
            <pc:sldLayoutMk cId="3678008191" sldId="21474837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8396F-D7CC-40BF-BE29-85F450CEA286}" type="datetimeFigureOut">
              <a:rPr lang="es-ES" smtClean="0"/>
              <a:t>04/11/2024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CD0AA-53A2-4959-A24A-4B21919E0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50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FDD8-4926-982D-22FE-A671874F8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FC165-E323-3227-89D6-B90B78FFD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6B279-452B-ECCC-DB64-897C5EC0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94FE-6EAF-E79F-2D42-0E1F1CB1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E3841-E02E-641F-48DD-5169B5E9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549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90F2-5E3B-D344-C3F1-3BD2FDFB3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56E11-9F17-EA17-D585-1F32770D5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B93F-DFD5-5F51-4D7C-82F1D325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30A7-2D66-F5A8-2631-F3179387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172CE-A104-527F-EFCF-E2321F5D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433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5372F-CA53-D01B-CC56-3EC4CB8AA3F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A89C9-439E-6EB4-D659-AD74EBB26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87169-0C37-F13F-114F-69A6D2AE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8DC29-3616-C424-D604-B92FF741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6054E-669A-26AE-8D4A-DF038F5F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860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57" lvl="0" indent="-4571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3" lvl="1" indent="-42330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669" lvl="2" indent="-42330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226" lvl="3" indent="-42330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783" lvl="4" indent="-42330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339" lvl="5" indent="-42330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895" lvl="6" indent="-423304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452" lvl="7" indent="-42330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009" lvl="8" indent="-423304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0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45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EDA48B-62D8-FECB-4CB4-6E4454B9A2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3175" y="0"/>
            <a:ext cx="4497388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S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ln w="19050">
            <a:noFill/>
          </a:ln>
        </p:spPr>
        <p:txBody>
          <a:bodyPr anchor="ctr">
            <a:noAutofit/>
          </a:bodyPr>
          <a:lstStyle>
            <a:lvl1pPr algn="ctr">
              <a:defRPr sz="4400" cap="all" spc="1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9857" y="1515011"/>
            <a:ext cx="3126583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cap="all" spc="1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9857" y="1894515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2484" y="1515011"/>
            <a:ext cx="328155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cap="all" spc="3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2484" y="1894515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9857" y="3649755"/>
            <a:ext cx="3126583" cy="428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800" kern="1200" cap="all" spc="100" baseline="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35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9857" y="4031755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2484" y="3649755"/>
            <a:ext cx="3281556" cy="42889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cap="all" spc="3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2484" y="4031755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SG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A32FCC-52C8-7D1C-DD93-1DC925A65A49}"/>
              </a:ext>
            </a:extLst>
          </p:cNvPr>
          <p:cNvSpPr txBox="1"/>
          <p:nvPr/>
        </p:nvSpPr>
        <p:spPr>
          <a:xfrm rot="16200000">
            <a:off x="-758021" y="5730096"/>
            <a:ext cx="1879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600" dirty="0">
                <a:solidFill>
                  <a:schemeClr val="accent4"/>
                </a:solidFill>
                <a:latin typeface="+mj-lt"/>
              </a:rPr>
              <a:t>GLUCOSE</a:t>
            </a:r>
            <a:endParaRPr lang="en-SG" sz="1092" dirty="0"/>
          </a:p>
        </p:txBody>
      </p:sp>
    </p:spTree>
    <p:extLst>
      <p:ext uri="{BB962C8B-B14F-4D97-AF65-F5344CB8AC3E}">
        <p14:creationId xmlns:p14="http://schemas.microsoft.com/office/powerpoint/2010/main" val="16857046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202246-9B90-4CE1-AAF1-3328E51AE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3DF42B-5E6A-409A-A205-0B59AE5FBD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302" y="1690689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7A202D-9C81-48E9-AC0B-E4DDE20AE1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88689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76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506441-775A-4D93-ADE3-695C86D669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30302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A00A08C-FA2D-44B5-9451-63F193A3E7B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888689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A8F9540-8D26-4ADA-88E6-B9A742232C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37076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179" indent="0">
              <a:buNone/>
              <a:defRPr/>
            </a:lvl2pPr>
            <a:lvl3pPr marL="914358" indent="0">
              <a:buNone/>
              <a:defRPr/>
            </a:lvl3pPr>
            <a:lvl4pPr marL="1371536" indent="0">
              <a:buNone/>
              <a:defRPr/>
            </a:lvl4pPr>
            <a:lvl5pPr marL="1828715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D7801BA-80A8-4F2C-90C8-155E6210A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635" y="1679577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99C7ED62-8CE2-417B-9E03-DB47D4191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247" y="1679577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96383197-4013-4D5E-BF47-64BD2386A4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6283" y="1679577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B2568099-B430-4F70-A248-1840860FFE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635" y="3792080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28">
            <a:extLst>
              <a:ext uri="{FF2B5EF4-FFF2-40B4-BE49-F238E27FC236}">
                <a16:creationId xmlns:a16="http://schemas.microsoft.com/office/drawing/2014/main" id="{82A0F640-3653-4074-BEAA-B09FF6E0B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9247" y="3792080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1723BD4F-261F-418F-B763-09039D2CA7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6283" y="3792080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2984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5A9EE92-C505-4777-B442-72C5A0BDCB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1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2104 w 2103120"/>
              <a:gd name="connsiteY3" fmla="*/ 3017520 h 3017520"/>
              <a:gd name="connsiteX4" fmla="*/ 2102104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2104" y="3017520"/>
                </a:lnTo>
                <a:lnTo>
                  <a:pt x="2102104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179" indent="0">
              <a:buNone/>
              <a:defRPr sz="1600"/>
            </a:lvl2pPr>
            <a:lvl3pPr marL="914358" indent="0">
              <a:buNone/>
              <a:defRPr sz="1600"/>
            </a:lvl3pPr>
            <a:lvl4pPr marL="1371536" indent="0">
              <a:buNone/>
              <a:defRPr sz="1600"/>
            </a:lvl4pPr>
            <a:lvl5pPr marL="1828715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9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58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36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15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98E2731-9AE8-4D4E-969E-814287EE84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0725 w 2103120"/>
              <a:gd name="connsiteY3" fmla="*/ 3017520 h 3017520"/>
              <a:gd name="connsiteX4" fmla="*/ 2100725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0725" y="3017520"/>
                </a:lnTo>
                <a:lnTo>
                  <a:pt x="2100725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179" indent="0">
              <a:buNone/>
              <a:defRPr sz="1600"/>
            </a:lvl2pPr>
            <a:lvl3pPr marL="914358" indent="0">
              <a:buNone/>
              <a:defRPr sz="1600"/>
            </a:lvl3pPr>
            <a:lvl4pPr marL="1371536" indent="0">
              <a:buNone/>
              <a:defRPr sz="1600"/>
            </a:lvl4pPr>
            <a:lvl5pPr marL="1828715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9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58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36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15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AB8730-C1E9-4C39-AD6B-791ECCB2A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66744" y="4958500"/>
            <a:ext cx="2103120" cy="1097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0B1428-A83E-4197-AB02-D6F4EE20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8725" y="4958500"/>
            <a:ext cx="2103120" cy="1097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352AE-F08C-39A1-01C4-FF3D77D1B3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47875"/>
            <a:ext cx="2741613" cy="2909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79" indent="0">
              <a:buNone/>
              <a:defRPr sz="1600"/>
            </a:lvl2pPr>
            <a:lvl3pPr marL="914358" indent="0">
              <a:buNone/>
              <a:defRPr sz="1400"/>
            </a:lvl3pPr>
            <a:lvl4pPr marL="1371536" indent="0">
              <a:buNone/>
              <a:defRPr sz="1200"/>
            </a:lvl4pPr>
            <a:lvl5pPr marL="1828715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EBF839C-12DF-8458-1FA3-924D6DA0E7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2187" y="2047875"/>
            <a:ext cx="2741613" cy="29098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79" indent="0">
              <a:buNone/>
              <a:defRPr sz="1600"/>
            </a:lvl2pPr>
            <a:lvl3pPr marL="914358" indent="0">
              <a:buNone/>
              <a:defRPr sz="1400"/>
            </a:lvl3pPr>
            <a:lvl4pPr marL="1371536" indent="0">
              <a:buNone/>
              <a:defRPr sz="1200"/>
            </a:lvl4pPr>
            <a:lvl5pPr marL="1828715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03172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35793" y="766763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1168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643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62757" y="1603982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6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7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4" y="22610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1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1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1" y="3671476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5" y="4145198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10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9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6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64230529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50738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1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1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1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5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2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8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5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2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8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47082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72911" y="4599627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49388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1872911" y="2903402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2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03BF7DC-DBB3-56D3-A047-01423A57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860108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" preserve="1" userDrawn="1">
  <p:cSld name="2_Solu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 combines harvesting wheat">
            <a:extLst>
              <a:ext uri="{FF2B5EF4-FFF2-40B4-BE49-F238E27FC236}">
                <a16:creationId xmlns:a16="http://schemas.microsoft.com/office/drawing/2014/main" id="{F5723442-73E2-2510-37F2-436B35A91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"/>
          <a:stretch/>
        </p:blipFill>
        <p:spPr>
          <a:xfrm>
            <a:off x="7657" y="-3598"/>
            <a:ext cx="4480484" cy="6858000"/>
          </a:xfrm>
          <a:prstGeom prst="rect">
            <a:avLst/>
          </a:prstGeom>
        </p:spPr>
      </p:pic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defRPr sz="44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4919857" y="1515011"/>
            <a:ext cx="6784183" cy="42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89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None/>
              <a:defRPr sz="18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4919857" y="1894515"/>
            <a:ext cx="6784183" cy="3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228589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3" name="Google Shape;15;p88">
            <a:extLst>
              <a:ext uri="{FF2B5EF4-FFF2-40B4-BE49-F238E27FC236}">
                <a16:creationId xmlns:a16="http://schemas.microsoft.com/office/drawing/2014/main" id="{6155545E-2C10-8EA0-ECB3-9FBCBF46B4C2}"/>
              </a:ext>
            </a:extLst>
          </p:cNvPr>
          <p:cNvSpPr txBox="1"/>
          <p:nvPr userDrawn="1"/>
        </p:nvSpPr>
        <p:spPr>
          <a:xfrm rot="16200000">
            <a:off x="-758021" y="5730120"/>
            <a:ext cx="1879279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spc="300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GLUCOSE</a:t>
            </a:r>
            <a:endParaRPr sz="1800" spc="300" dirty="0">
              <a:solidFill>
                <a:schemeClr val="dk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8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39D8-C5A2-1AE1-3FE7-4A67E76CF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DE215-F854-678D-9C26-CB33F5DEB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7AA1-4560-4658-FA54-F8FEFF47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13B7F-BFA2-B040-9BD8-FBF8188E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93FFF-7B41-5F77-F342-28C2663C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839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" preserve="1" userDrawn="1">
  <p:cSld name="2_Solu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4" descr="Construction vehicle"/>
          <p:cNvPicPr preferRelativeResize="0">
            <a:picLocks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496400" cy="684240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defRPr sz="44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4919857" y="1515011"/>
            <a:ext cx="6784183" cy="42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89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None/>
              <a:defRPr sz="18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4919857" y="1894515"/>
            <a:ext cx="6784183" cy="3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228589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3" name="Google Shape;15;p88">
            <a:extLst>
              <a:ext uri="{FF2B5EF4-FFF2-40B4-BE49-F238E27FC236}">
                <a16:creationId xmlns:a16="http://schemas.microsoft.com/office/drawing/2014/main" id="{6155545E-2C10-8EA0-ECB3-9FBCBF46B4C2}"/>
              </a:ext>
            </a:extLst>
          </p:cNvPr>
          <p:cNvSpPr txBox="1"/>
          <p:nvPr userDrawn="1"/>
        </p:nvSpPr>
        <p:spPr>
          <a:xfrm rot="16200000">
            <a:off x="-758021" y="5730120"/>
            <a:ext cx="1879279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spc="300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GLUCOSE</a:t>
            </a:r>
            <a:endParaRPr sz="1800" spc="300" dirty="0">
              <a:solidFill>
                <a:schemeClr val="dk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364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" preserve="1" userDrawn="1">
  <p:cSld name="2_Solu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construction vehicle with a large metal object&#10;&#10;Description automatically generated">
            <a:extLst>
              <a:ext uri="{FF2B5EF4-FFF2-40B4-BE49-F238E27FC236}">
                <a16:creationId xmlns:a16="http://schemas.microsoft.com/office/drawing/2014/main" id="{45018763-EBF6-A224-C77C-86FEF457B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3"/>
          <a:stretch/>
        </p:blipFill>
        <p:spPr>
          <a:xfrm>
            <a:off x="0" y="3348"/>
            <a:ext cx="4480484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914397" y="3108651"/>
            <a:ext cx="2667004" cy="64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Calibri"/>
              <a:buNone/>
              <a:defRPr sz="44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4919857" y="1515011"/>
            <a:ext cx="6784183" cy="42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589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None/>
              <a:defRPr sz="1800" cap="none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4919857" y="1894515"/>
            <a:ext cx="6784183" cy="339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228589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3" name="Google Shape;15;p88">
            <a:extLst>
              <a:ext uri="{FF2B5EF4-FFF2-40B4-BE49-F238E27FC236}">
                <a16:creationId xmlns:a16="http://schemas.microsoft.com/office/drawing/2014/main" id="{6155545E-2C10-8EA0-ECB3-9FBCBF46B4C2}"/>
              </a:ext>
            </a:extLst>
          </p:cNvPr>
          <p:cNvSpPr txBox="1"/>
          <p:nvPr userDrawn="1"/>
        </p:nvSpPr>
        <p:spPr>
          <a:xfrm rot="16200000">
            <a:off x="-758021" y="5730120"/>
            <a:ext cx="1879279" cy="3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spc="300" dirty="0">
                <a:solidFill>
                  <a:schemeClr val="accent4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GLUCOSE</a:t>
            </a:r>
            <a:endParaRPr sz="1800" spc="300" dirty="0">
              <a:solidFill>
                <a:schemeClr val="dk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035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9" lvl="0" indent="-3428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914358" lvl="1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36" lvl="2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15" lvl="3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894" lvl="4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073" lvl="5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52" lvl="6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30" lvl="7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09" lvl="8" indent="-3428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9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2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B5511D-E243-25E1-C8DD-9874295A555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7125" y="473075"/>
            <a:ext cx="5145088" cy="40782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B71C78-626C-48C1-E813-4597DFF339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472737"/>
            <a:ext cx="5145350" cy="567948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271" name="Google Shape;271;p109"/>
          <p:cNvSpPr txBox="1">
            <a:spLocks noGrp="1"/>
          </p:cNvSpPr>
          <p:nvPr>
            <p:ph type="title"/>
          </p:nvPr>
        </p:nvSpPr>
        <p:spPr>
          <a:xfrm>
            <a:off x="6206862" y="4552025"/>
            <a:ext cx="514535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Calibri"/>
              <a:buNone/>
              <a:defRPr sz="3200" spc="30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74" name="Google Shape;274;p10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0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50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1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7975" y="1190014"/>
            <a:ext cx="8027034" cy="5693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25477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78D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613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201" y="427873"/>
            <a:ext cx="11157599" cy="569318"/>
          </a:xfrm>
        </p:spPr>
        <p:txBody>
          <a:bodyPr lIns="0" tIns="0" rIns="0" bIns="0"/>
          <a:lstStyle>
            <a:lvl1pPr>
              <a:defRPr sz="3700" b="1" i="0">
                <a:solidFill>
                  <a:srgbClr val="25477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200" y="1584006"/>
            <a:ext cx="5195570" cy="276960"/>
          </a:xfrm>
        </p:spPr>
        <p:txBody>
          <a:bodyPr lIns="0" tIns="0" rIns="0" bIns="0"/>
          <a:lstStyle>
            <a:lvl1pPr>
              <a:defRPr sz="1800" b="1" i="0">
                <a:solidFill>
                  <a:srgbClr val="0078D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38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836" y="6422497"/>
            <a:ext cx="970468" cy="1298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201" y="427873"/>
            <a:ext cx="11157599" cy="569318"/>
          </a:xfrm>
        </p:spPr>
        <p:txBody>
          <a:bodyPr lIns="0" tIns="0" rIns="0" bIns="0"/>
          <a:lstStyle>
            <a:lvl1pPr>
              <a:defRPr sz="3700" b="1" i="0">
                <a:solidFill>
                  <a:srgbClr val="25477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8625" y="1296922"/>
            <a:ext cx="5290820" cy="261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0078D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609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201" y="427873"/>
            <a:ext cx="11157599" cy="569318"/>
          </a:xfrm>
        </p:spPr>
        <p:txBody>
          <a:bodyPr lIns="0" tIns="0" rIns="0" bIns="0"/>
          <a:lstStyle>
            <a:lvl1pPr>
              <a:defRPr sz="3700" b="1" i="0">
                <a:solidFill>
                  <a:srgbClr val="25477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775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7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3CB9-1DE0-2957-D7B7-CAA767410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37BBB-7F3D-9179-0BF1-5CA40C0CF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C13F4-6E42-CB5D-E26A-E31AA669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33CCF-FBA6-FF8C-3D13-472DC556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03D9-5BCF-59F3-DE30-178F1C97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891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0BC8-5A30-F433-95E5-E32C09606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2BC20-9E4A-D0E4-1517-87B7C3F8B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3B4A4-7DB6-AEBA-42DA-6D09B7F66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E7AC9-A0AC-B378-3DC4-55B27C0C7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793D9-CCDA-3DBA-CA08-B969B860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CDCCE-27C1-ED5F-F178-8D0E883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150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79F0-1BED-2E6D-343C-8B8D9CCEA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28F19-91DE-E028-7E08-B85335959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2ED6E-D79D-72D5-E691-E17577C21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9ABE8C-48B1-22CA-6DF8-5886DC15E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744C9-8D84-18B2-B09E-2805DBC58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D22FE-9815-FCE5-21C2-51F1BDAC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7594EB-591C-3201-1BDD-F070616A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74031-75F3-1634-7FEA-FBA4B82D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309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4F26-78DC-ABAC-6225-123835DD9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97CAC-7555-4E01-A3E1-5A7D153E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0D66D-9831-BB6B-B303-73604BC3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2D601-118B-1C29-7B54-DC0A9F8D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212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2B792-005F-11AC-548D-50FF2521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7344E-8A06-F5A0-1A09-50787C8E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00F3-D039-9BDC-EC00-1B4539E9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325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E752-F24A-4CA8-5B12-6E9B8B574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5F38-E620-C612-AA47-890FBDEDF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8DF7D-1C4D-5149-90AF-55714ACA2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05671-9E4C-2808-C0FF-754F72A9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835C8-7A59-789A-2D49-97B7365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953C9-6028-2802-936A-6836CCC6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40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30E7-2072-9BAD-3ABD-FC4FE7762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E7C37-4668-E694-7F82-8F33031F9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58" indent="0">
              <a:buNone/>
              <a:defRPr sz="2400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4" indent="0">
              <a:buNone/>
              <a:defRPr sz="2000"/>
            </a:lvl6pPr>
            <a:lvl7pPr marL="2743073" indent="0">
              <a:buNone/>
              <a:defRPr sz="2000"/>
            </a:lvl7pPr>
            <a:lvl8pPr marL="3200252" indent="0">
              <a:buNone/>
              <a:defRPr sz="2000"/>
            </a:lvl8pPr>
            <a:lvl9pPr marL="365743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8140F-BA42-6D78-76A3-FAEB72556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0BF9F-F6DB-C69B-2C18-1593AA2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960F4-7A59-7962-ED15-D2AB7D0A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0C809-7066-6A01-A704-6B4D2285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070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E19D5-FCB7-6B6E-EAD4-212F61E6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8DEF7-7789-7A10-B3FC-6C3DF3BC5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DACF-2DDF-05C3-DDDE-19A8C1DC1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B66EC-B58E-42DD-8D3C-86171E733655}" type="datetimeFigureOut">
              <a:rPr lang="en-SG" smtClean="0"/>
              <a:t>4/11/2024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E885-F08A-5D12-31CA-C046A06DA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A3B2-E275-EC12-E5D4-6A02CCEDF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B0D97-E83E-460B-AC8A-5B775338F78E}" type="slidenum">
              <a:rPr lang="en-SG" smtClean="0"/>
              <a:t>‹Nº›</a:t>
            </a:fld>
            <a:endParaRPr lang="en-SG"/>
          </a:p>
        </p:txBody>
      </p:sp>
      <p:pic>
        <p:nvPicPr>
          <p:cNvPr id="7" name="Google Shape;313;p1">
            <a:extLst>
              <a:ext uri="{FF2B5EF4-FFF2-40B4-BE49-F238E27FC236}">
                <a16:creationId xmlns:a16="http://schemas.microsoft.com/office/drawing/2014/main" id="{D03CC22A-C232-C210-7A46-A2337006365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920" y="6359274"/>
            <a:ext cx="532160" cy="314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18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</p:sldLayoutIdLst>
  <p:txStyles>
    <p:titleStyle>
      <a:lvl1pPr algn="l" defTabSz="914358" rtl="0" eaLnBrk="1" latinLnBrk="0" hangingPunct="1">
        <a:lnSpc>
          <a:spcPct val="90000"/>
        </a:lnSpc>
        <a:spcBef>
          <a:spcPct val="0"/>
        </a:spcBef>
        <a:buNone/>
        <a:defRPr sz="4400" kern="1200" spc="3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768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2947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126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305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201" y="427873"/>
            <a:ext cx="11157599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25477A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200" y="1584006"/>
            <a:ext cx="51955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78D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90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8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4">
        <a:defRPr>
          <a:latin typeface="+mn-lt"/>
          <a:ea typeface="+mn-ea"/>
          <a:cs typeface="+mn-cs"/>
        </a:defRPr>
      </a:lvl6pPr>
      <a:lvl7pPr marL="2743073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9">
        <a:defRPr>
          <a:latin typeface="+mn-lt"/>
          <a:ea typeface="+mn-ea"/>
          <a:cs typeface="+mn-cs"/>
        </a:defRPr>
      </a:lvl2pPr>
      <a:lvl3pPr marL="914358">
        <a:defRPr>
          <a:latin typeface="+mn-lt"/>
          <a:ea typeface="+mn-ea"/>
          <a:cs typeface="+mn-cs"/>
        </a:defRPr>
      </a:lvl3pPr>
      <a:lvl4pPr marL="1371536">
        <a:defRPr>
          <a:latin typeface="+mn-lt"/>
          <a:ea typeface="+mn-ea"/>
          <a:cs typeface="+mn-cs"/>
        </a:defRPr>
      </a:lvl4pPr>
      <a:lvl5pPr marL="1828715">
        <a:defRPr>
          <a:latin typeface="+mn-lt"/>
          <a:ea typeface="+mn-ea"/>
          <a:cs typeface="+mn-cs"/>
        </a:defRPr>
      </a:lvl5pPr>
      <a:lvl6pPr marL="2285894">
        <a:defRPr>
          <a:latin typeface="+mn-lt"/>
          <a:ea typeface="+mn-ea"/>
          <a:cs typeface="+mn-cs"/>
        </a:defRPr>
      </a:lvl6pPr>
      <a:lvl7pPr marL="2743073">
        <a:defRPr>
          <a:latin typeface="+mn-lt"/>
          <a:ea typeface="+mn-ea"/>
          <a:cs typeface="+mn-cs"/>
        </a:defRPr>
      </a:lvl7pPr>
      <a:lvl8pPr marL="3200252">
        <a:defRPr>
          <a:latin typeface="+mn-lt"/>
          <a:ea typeface="+mn-ea"/>
          <a:cs typeface="+mn-cs"/>
        </a:defRPr>
      </a:lvl8pPr>
      <a:lvl9pPr marL="365743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drive.google.com/file/d/1VucIKnRiC3uQpL9yHKwPw2wV4CNdfIaT/view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3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jp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5.png"/><Relationship Id="rId16" Type="http://schemas.openxmlformats.org/officeDocument/2006/relationships/image" Target="../media/image82.jp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2.png"/><Relationship Id="rId11" Type="http://schemas.openxmlformats.org/officeDocument/2006/relationships/image" Target="../media/image77.jp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jpg"/><Relationship Id="rId22" Type="http://schemas.openxmlformats.org/officeDocument/2006/relationships/image" Target="../media/image88.jpg"/><Relationship Id="rId27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9.png"/><Relationship Id="rId5" Type="http://schemas.openxmlformats.org/officeDocument/2006/relationships/hyperlink" Target="http://tbd/" TargetMode="External"/><Relationship Id="rId4" Type="http://schemas.openxmlformats.org/officeDocument/2006/relationships/image" Target="../media/image98.jpg"/><Relationship Id="rId9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s://www.linkedin.com/company/geotab" TargetMode="External"/><Relationship Id="rId7" Type="http://schemas.openxmlformats.org/officeDocument/2006/relationships/hyperlink" Target="https://twitter.com/geotab" TargetMode="External"/><Relationship Id="rId12" Type="http://schemas.openxmlformats.org/officeDocument/2006/relationships/image" Target="../media/image1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7.png"/><Relationship Id="rId11" Type="http://schemas.openxmlformats.org/officeDocument/2006/relationships/hyperlink" Target="https://www.geotab.com/tag/podcasts/" TargetMode="External"/><Relationship Id="rId5" Type="http://schemas.openxmlformats.org/officeDocument/2006/relationships/hyperlink" Target="https://www.youtube.com/user/MyGeotab" TargetMode="External"/><Relationship Id="rId10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hyperlink" Target="https://www.facebook.com/Geotab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067" y="940331"/>
              <a:ext cx="2856432" cy="371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349140" y="1962524"/>
            <a:ext cx="13235316" cy="216725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>
              <a:spcBef>
                <a:spcPts val="100"/>
              </a:spcBef>
            </a:pPr>
            <a:r>
              <a:rPr sz="7000" spc="125" dirty="0">
                <a:solidFill>
                  <a:srgbClr val="FFFFFF"/>
                </a:solidFill>
              </a:rPr>
              <a:t>IA</a:t>
            </a:r>
            <a:r>
              <a:rPr sz="7000" spc="-45" dirty="0">
                <a:solidFill>
                  <a:srgbClr val="FFFFFF"/>
                </a:solidFill>
              </a:rPr>
              <a:t> </a:t>
            </a:r>
            <a:r>
              <a:rPr sz="7000" dirty="0">
                <a:solidFill>
                  <a:srgbClr val="FFFFFF"/>
                </a:solidFill>
              </a:rPr>
              <a:t>y</a:t>
            </a:r>
            <a:r>
              <a:rPr sz="7000" spc="-45" dirty="0">
                <a:solidFill>
                  <a:srgbClr val="FFFFFF"/>
                </a:solidFill>
              </a:rPr>
              <a:t> </a:t>
            </a:r>
            <a:r>
              <a:rPr sz="7000" dirty="0">
                <a:solidFill>
                  <a:srgbClr val="FFFFFF"/>
                </a:solidFill>
              </a:rPr>
              <a:t>gestión</a:t>
            </a:r>
            <a:r>
              <a:rPr sz="7000" spc="-35" dirty="0">
                <a:solidFill>
                  <a:srgbClr val="FFFFFF"/>
                </a:solidFill>
              </a:rPr>
              <a:t> </a:t>
            </a:r>
            <a:r>
              <a:rPr sz="7000" spc="-25" dirty="0">
                <a:solidFill>
                  <a:srgbClr val="FFFFFF"/>
                </a:solidFill>
              </a:rPr>
              <a:t>de </a:t>
            </a:r>
            <a:r>
              <a:rPr sz="7000" dirty="0">
                <a:solidFill>
                  <a:srgbClr val="FFFFFF"/>
                </a:solidFill>
              </a:rPr>
              <a:t>flotas</a:t>
            </a:r>
            <a:r>
              <a:rPr sz="7000" spc="-35" dirty="0">
                <a:solidFill>
                  <a:srgbClr val="FFFFFF"/>
                </a:solidFill>
              </a:rPr>
              <a:t> </a:t>
            </a:r>
            <a:r>
              <a:rPr sz="7000" dirty="0">
                <a:solidFill>
                  <a:srgbClr val="FFFFFF"/>
                </a:solidFill>
              </a:rPr>
              <a:t>en</a:t>
            </a:r>
            <a:r>
              <a:rPr sz="7000" spc="-35" dirty="0">
                <a:solidFill>
                  <a:srgbClr val="FFFFFF"/>
                </a:solidFill>
              </a:rPr>
              <a:t> </a:t>
            </a:r>
            <a:r>
              <a:rPr sz="7000" dirty="0">
                <a:solidFill>
                  <a:srgbClr val="FFFFFF"/>
                </a:solidFill>
              </a:rPr>
              <a:t>el</a:t>
            </a:r>
            <a:r>
              <a:rPr sz="7000" spc="-30" dirty="0">
                <a:solidFill>
                  <a:srgbClr val="FFFFFF"/>
                </a:solidFill>
              </a:rPr>
              <a:t> </a:t>
            </a:r>
            <a:r>
              <a:rPr sz="7000" spc="-10" dirty="0">
                <a:solidFill>
                  <a:srgbClr val="FFFFFF"/>
                </a:solidFill>
              </a:rPr>
              <a:t>vehículo conectado</a:t>
            </a:r>
            <a:endParaRPr sz="70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2192" y="5739939"/>
            <a:ext cx="2226891" cy="29802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5211" y="4734849"/>
            <a:ext cx="3374153" cy="62837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2000" b="1" kern="0" dirty="0">
                <a:solidFill>
                  <a:srgbClr val="00AEFF"/>
                </a:solidFill>
                <a:latin typeface="Roboto"/>
                <a:cs typeface="Roboto"/>
              </a:rPr>
              <a:t>FENEVAL</a:t>
            </a:r>
            <a:r>
              <a:rPr sz="2000" b="1" kern="0" spc="-75" dirty="0">
                <a:solidFill>
                  <a:srgbClr val="00AEFF"/>
                </a:solidFill>
                <a:latin typeface="Roboto"/>
                <a:cs typeface="Roboto"/>
              </a:rPr>
              <a:t> </a:t>
            </a:r>
            <a:r>
              <a:rPr sz="2000" b="1" kern="0" dirty="0">
                <a:solidFill>
                  <a:srgbClr val="00AEFF"/>
                </a:solidFill>
                <a:latin typeface="Roboto"/>
                <a:cs typeface="Roboto"/>
              </a:rPr>
              <a:t>Annual</a:t>
            </a:r>
            <a:r>
              <a:rPr sz="2000" b="1" kern="0" spc="-70" dirty="0">
                <a:solidFill>
                  <a:srgbClr val="00AEFF"/>
                </a:solidFill>
                <a:latin typeface="Roboto"/>
                <a:cs typeface="Roboto"/>
              </a:rPr>
              <a:t> </a:t>
            </a:r>
            <a:r>
              <a:rPr sz="2000" b="1" kern="0" spc="-10" dirty="0">
                <a:solidFill>
                  <a:srgbClr val="00AEFF"/>
                </a:solidFill>
                <a:latin typeface="Roboto"/>
                <a:cs typeface="Roboto"/>
              </a:rPr>
              <a:t>Convention, </a:t>
            </a:r>
            <a:r>
              <a:rPr sz="2000" b="1" kern="0" dirty="0">
                <a:solidFill>
                  <a:srgbClr val="00AEFF"/>
                </a:solidFill>
                <a:latin typeface="Roboto"/>
                <a:cs typeface="Roboto"/>
              </a:rPr>
              <a:t>Octubre</a:t>
            </a:r>
            <a:r>
              <a:rPr sz="2000" b="1" kern="0" spc="-30" dirty="0">
                <a:solidFill>
                  <a:srgbClr val="00AEFF"/>
                </a:solidFill>
                <a:latin typeface="Roboto"/>
                <a:cs typeface="Roboto"/>
              </a:rPr>
              <a:t> </a:t>
            </a:r>
            <a:r>
              <a:rPr sz="2000" b="1" kern="0" spc="-20" dirty="0">
                <a:solidFill>
                  <a:srgbClr val="00AEFF"/>
                </a:solidFill>
                <a:latin typeface="Roboto"/>
                <a:cs typeface="Roboto"/>
              </a:rPr>
              <a:t>2024</a:t>
            </a:r>
            <a:endParaRPr sz="20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8402" y="6396767"/>
            <a:ext cx="215250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9</a:t>
            </a:r>
            <a:r>
              <a:rPr sz="1100" kern="0" spc="28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3184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06416" y="461507"/>
            <a:ext cx="6501309" cy="6250502"/>
            <a:chOff x="1106066" y="461299"/>
            <a:chExt cx="6501765" cy="62509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6066" y="486700"/>
              <a:ext cx="6501200" cy="6225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56866" y="461299"/>
              <a:ext cx="6400165" cy="6121400"/>
            </a:xfrm>
            <a:custGeom>
              <a:avLst/>
              <a:gdLst/>
              <a:ahLst/>
              <a:cxnLst/>
              <a:rect l="l" t="t" r="r" b="b"/>
              <a:pathLst>
                <a:path w="6400165" h="6121400">
                  <a:moveTo>
                    <a:pt x="3503499" y="12699"/>
                  </a:moveTo>
                  <a:lnTo>
                    <a:pt x="2905863" y="12699"/>
                  </a:lnTo>
                  <a:lnTo>
                    <a:pt x="2954365" y="0"/>
                  </a:lnTo>
                  <a:lnTo>
                    <a:pt x="3453170" y="0"/>
                  </a:lnTo>
                  <a:lnTo>
                    <a:pt x="3503499" y="12699"/>
                  </a:lnTo>
                  <a:close/>
                </a:path>
                <a:path w="6400165" h="6121400">
                  <a:moveTo>
                    <a:pt x="3703380" y="38099"/>
                  </a:moveTo>
                  <a:lnTo>
                    <a:pt x="2666577" y="38099"/>
                  </a:lnTo>
                  <a:lnTo>
                    <a:pt x="2713987" y="25399"/>
                  </a:lnTo>
                  <a:lnTo>
                    <a:pt x="2761626" y="25399"/>
                  </a:lnTo>
                  <a:lnTo>
                    <a:pt x="2809488" y="12699"/>
                  </a:lnTo>
                  <a:lnTo>
                    <a:pt x="3603744" y="12699"/>
                  </a:lnTo>
                  <a:lnTo>
                    <a:pt x="3703380" y="38099"/>
                  </a:lnTo>
                  <a:close/>
                </a:path>
                <a:path w="6400165" h="6121400">
                  <a:moveTo>
                    <a:pt x="3920263" y="6045199"/>
                  </a:moveTo>
                  <a:lnTo>
                    <a:pt x="2479336" y="6045199"/>
                  </a:lnTo>
                  <a:lnTo>
                    <a:pt x="2117489" y="5943599"/>
                  </a:lnTo>
                  <a:lnTo>
                    <a:pt x="2073547" y="5918199"/>
                  </a:lnTo>
                  <a:lnTo>
                    <a:pt x="1986582" y="5892799"/>
                  </a:lnTo>
                  <a:lnTo>
                    <a:pt x="1943570" y="5867399"/>
                  </a:lnTo>
                  <a:lnTo>
                    <a:pt x="1858512" y="5841999"/>
                  </a:lnTo>
                  <a:lnTo>
                    <a:pt x="1816477" y="5816599"/>
                  </a:lnTo>
                  <a:lnTo>
                    <a:pt x="1774780" y="5803899"/>
                  </a:lnTo>
                  <a:lnTo>
                    <a:pt x="1692415" y="5753099"/>
                  </a:lnTo>
                  <a:lnTo>
                    <a:pt x="1651760" y="5740399"/>
                  </a:lnTo>
                  <a:lnTo>
                    <a:pt x="1531964" y="5664199"/>
                  </a:lnTo>
                  <a:lnTo>
                    <a:pt x="1492773" y="5651499"/>
                  </a:lnTo>
                  <a:lnTo>
                    <a:pt x="1377502" y="5575299"/>
                  </a:lnTo>
                  <a:lnTo>
                    <a:pt x="1302624" y="5524499"/>
                  </a:lnTo>
                  <a:lnTo>
                    <a:pt x="1229373" y="5473699"/>
                  </a:lnTo>
                  <a:lnTo>
                    <a:pt x="1193370" y="5435599"/>
                  </a:lnTo>
                  <a:lnTo>
                    <a:pt x="1157791" y="5410199"/>
                  </a:lnTo>
                  <a:lnTo>
                    <a:pt x="1087921" y="5359399"/>
                  </a:lnTo>
                  <a:lnTo>
                    <a:pt x="1053642" y="5321299"/>
                  </a:lnTo>
                  <a:lnTo>
                    <a:pt x="1019808" y="5295899"/>
                  </a:lnTo>
                  <a:lnTo>
                    <a:pt x="986422" y="5270499"/>
                  </a:lnTo>
                  <a:lnTo>
                    <a:pt x="953492" y="5232399"/>
                  </a:lnTo>
                  <a:lnTo>
                    <a:pt x="921022" y="5206999"/>
                  </a:lnTo>
                  <a:lnTo>
                    <a:pt x="889018" y="5168899"/>
                  </a:lnTo>
                  <a:lnTo>
                    <a:pt x="857485" y="5143499"/>
                  </a:lnTo>
                  <a:lnTo>
                    <a:pt x="826429" y="5105399"/>
                  </a:lnTo>
                  <a:lnTo>
                    <a:pt x="795854" y="5079999"/>
                  </a:lnTo>
                  <a:lnTo>
                    <a:pt x="765767" y="5041899"/>
                  </a:lnTo>
                  <a:lnTo>
                    <a:pt x="736172" y="5003799"/>
                  </a:lnTo>
                  <a:lnTo>
                    <a:pt x="707075" y="4978399"/>
                  </a:lnTo>
                  <a:lnTo>
                    <a:pt x="678482" y="4940299"/>
                  </a:lnTo>
                  <a:lnTo>
                    <a:pt x="650398" y="4902199"/>
                  </a:lnTo>
                  <a:lnTo>
                    <a:pt x="622827" y="4876799"/>
                  </a:lnTo>
                  <a:lnTo>
                    <a:pt x="595776" y="4838699"/>
                  </a:lnTo>
                  <a:lnTo>
                    <a:pt x="569250" y="4800599"/>
                  </a:lnTo>
                  <a:lnTo>
                    <a:pt x="543255" y="4762499"/>
                  </a:lnTo>
                  <a:lnTo>
                    <a:pt x="517795" y="4724399"/>
                  </a:lnTo>
                  <a:lnTo>
                    <a:pt x="492876" y="4686299"/>
                  </a:lnTo>
                  <a:lnTo>
                    <a:pt x="468503" y="4648199"/>
                  </a:lnTo>
                  <a:lnTo>
                    <a:pt x="444683" y="4610099"/>
                  </a:lnTo>
                  <a:lnTo>
                    <a:pt x="421419" y="4571999"/>
                  </a:lnTo>
                  <a:lnTo>
                    <a:pt x="398718" y="4533899"/>
                  </a:lnTo>
                  <a:lnTo>
                    <a:pt x="376585" y="4495799"/>
                  </a:lnTo>
                  <a:lnTo>
                    <a:pt x="355025" y="4457699"/>
                  </a:lnTo>
                  <a:lnTo>
                    <a:pt x="334044" y="4419599"/>
                  </a:lnTo>
                  <a:lnTo>
                    <a:pt x="313647" y="4381499"/>
                  </a:lnTo>
                  <a:lnTo>
                    <a:pt x="293840" y="4343399"/>
                  </a:lnTo>
                  <a:lnTo>
                    <a:pt x="274627" y="4292599"/>
                  </a:lnTo>
                  <a:lnTo>
                    <a:pt x="256014" y="4254499"/>
                  </a:lnTo>
                  <a:lnTo>
                    <a:pt x="238007" y="4216399"/>
                  </a:lnTo>
                  <a:lnTo>
                    <a:pt x="220611" y="4178299"/>
                  </a:lnTo>
                  <a:lnTo>
                    <a:pt x="203832" y="4127499"/>
                  </a:lnTo>
                  <a:lnTo>
                    <a:pt x="187674" y="4089399"/>
                  </a:lnTo>
                  <a:lnTo>
                    <a:pt x="172143" y="4051299"/>
                  </a:lnTo>
                  <a:lnTo>
                    <a:pt x="157244" y="4000499"/>
                  </a:lnTo>
                  <a:lnTo>
                    <a:pt x="142984" y="3962399"/>
                  </a:lnTo>
                  <a:lnTo>
                    <a:pt x="129366" y="3924299"/>
                  </a:lnTo>
                  <a:lnTo>
                    <a:pt x="116397" y="3873499"/>
                  </a:lnTo>
                  <a:lnTo>
                    <a:pt x="104083" y="3835399"/>
                  </a:lnTo>
                  <a:lnTo>
                    <a:pt x="92427" y="3784599"/>
                  </a:lnTo>
                  <a:lnTo>
                    <a:pt x="81436" y="3746499"/>
                  </a:lnTo>
                  <a:lnTo>
                    <a:pt x="71116" y="3695699"/>
                  </a:lnTo>
                  <a:lnTo>
                    <a:pt x="61471" y="3657599"/>
                  </a:lnTo>
                  <a:lnTo>
                    <a:pt x="52506" y="3606799"/>
                  </a:lnTo>
                  <a:lnTo>
                    <a:pt x="44228" y="3568699"/>
                  </a:lnTo>
                  <a:lnTo>
                    <a:pt x="36642" y="3517899"/>
                  </a:lnTo>
                  <a:lnTo>
                    <a:pt x="29752" y="3479799"/>
                  </a:lnTo>
                  <a:lnTo>
                    <a:pt x="23565" y="3428999"/>
                  </a:lnTo>
                  <a:lnTo>
                    <a:pt x="18086" y="3378199"/>
                  </a:lnTo>
                  <a:lnTo>
                    <a:pt x="13320" y="3340099"/>
                  </a:lnTo>
                  <a:lnTo>
                    <a:pt x="9272" y="3289299"/>
                  </a:lnTo>
                  <a:lnTo>
                    <a:pt x="5948" y="3238499"/>
                  </a:lnTo>
                  <a:lnTo>
                    <a:pt x="3354" y="3200399"/>
                  </a:lnTo>
                  <a:lnTo>
                    <a:pt x="1494" y="3149599"/>
                  </a:lnTo>
                  <a:lnTo>
                    <a:pt x="374" y="3098799"/>
                  </a:lnTo>
                  <a:lnTo>
                    <a:pt x="0" y="3060699"/>
                  </a:lnTo>
                  <a:lnTo>
                    <a:pt x="374" y="3009899"/>
                  </a:lnTo>
                  <a:lnTo>
                    <a:pt x="1494" y="2959099"/>
                  </a:lnTo>
                  <a:lnTo>
                    <a:pt x="3354" y="2908299"/>
                  </a:lnTo>
                  <a:lnTo>
                    <a:pt x="5948" y="2870199"/>
                  </a:lnTo>
                  <a:lnTo>
                    <a:pt x="9272" y="2819399"/>
                  </a:lnTo>
                  <a:lnTo>
                    <a:pt x="13320" y="2768599"/>
                  </a:lnTo>
                  <a:lnTo>
                    <a:pt x="18086" y="2730499"/>
                  </a:lnTo>
                  <a:lnTo>
                    <a:pt x="23565" y="2679699"/>
                  </a:lnTo>
                  <a:lnTo>
                    <a:pt x="29752" y="2641599"/>
                  </a:lnTo>
                  <a:lnTo>
                    <a:pt x="36642" y="2590799"/>
                  </a:lnTo>
                  <a:lnTo>
                    <a:pt x="44228" y="2539999"/>
                  </a:lnTo>
                  <a:lnTo>
                    <a:pt x="52506" y="2501899"/>
                  </a:lnTo>
                  <a:lnTo>
                    <a:pt x="61471" y="2451099"/>
                  </a:lnTo>
                  <a:lnTo>
                    <a:pt x="71116" y="2412999"/>
                  </a:lnTo>
                  <a:lnTo>
                    <a:pt x="81436" y="2362199"/>
                  </a:lnTo>
                  <a:lnTo>
                    <a:pt x="92427" y="2324099"/>
                  </a:lnTo>
                  <a:lnTo>
                    <a:pt x="104083" y="2273299"/>
                  </a:lnTo>
                  <a:lnTo>
                    <a:pt x="116397" y="2235199"/>
                  </a:lnTo>
                  <a:lnTo>
                    <a:pt x="129366" y="2197099"/>
                  </a:lnTo>
                  <a:lnTo>
                    <a:pt x="142984" y="2146299"/>
                  </a:lnTo>
                  <a:lnTo>
                    <a:pt x="157244" y="2108199"/>
                  </a:lnTo>
                  <a:lnTo>
                    <a:pt x="172143" y="2057399"/>
                  </a:lnTo>
                  <a:lnTo>
                    <a:pt x="187674" y="2019299"/>
                  </a:lnTo>
                  <a:lnTo>
                    <a:pt x="203832" y="1981199"/>
                  </a:lnTo>
                  <a:lnTo>
                    <a:pt x="220611" y="1930399"/>
                  </a:lnTo>
                  <a:lnTo>
                    <a:pt x="238007" y="1892299"/>
                  </a:lnTo>
                  <a:lnTo>
                    <a:pt x="256014" y="1854199"/>
                  </a:lnTo>
                  <a:lnTo>
                    <a:pt x="274627" y="1816099"/>
                  </a:lnTo>
                  <a:lnTo>
                    <a:pt x="293840" y="1777999"/>
                  </a:lnTo>
                  <a:lnTo>
                    <a:pt x="313647" y="1727199"/>
                  </a:lnTo>
                  <a:lnTo>
                    <a:pt x="334044" y="1689099"/>
                  </a:lnTo>
                  <a:lnTo>
                    <a:pt x="355025" y="1650999"/>
                  </a:lnTo>
                  <a:lnTo>
                    <a:pt x="376585" y="1612899"/>
                  </a:lnTo>
                  <a:lnTo>
                    <a:pt x="398718" y="1574799"/>
                  </a:lnTo>
                  <a:lnTo>
                    <a:pt x="421419" y="1536699"/>
                  </a:lnTo>
                  <a:lnTo>
                    <a:pt x="444683" y="1498599"/>
                  </a:lnTo>
                  <a:lnTo>
                    <a:pt x="468503" y="1460499"/>
                  </a:lnTo>
                  <a:lnTo>
                    <a:pt x="492876" y="1422399"/>
                  </a:lnTo>
                  <a:lnTo>
                    <a:pt x="517795" y="1384299"/>
                  </a:lnTo>
                  <a:lnTo>
                    <a:pt x="543255" y="1346199"/>
                  </a:lnTo>
                  <a:lnTo>
                    <a:pt x="569250" y="1308099"/>
                  </a:lnTo>
                  <a:lnTo>
                    <a:pt x="595776" y="1269999"/>
                  </a:lnTo>
                  <a:lnTo>
                    <a:pt x="622827" y="1244599"/>
                  </a:lnTo>
                  <a:lnTo>
                    <a:pt x="650398" y="1206499"/>
                  </a:lnTo>
                  <a:lnTo>
                    <a:pt x="678482" y="1168399"/>
                  </a:lnTo>
                  <a:lnTo>
                    <a:pt x="707075" y="1130299"/>
                  </a:lnTo>
                  <a:lnTo>
                    <a:pt x="736172" y="1104899"/>
                  </a:lnTo>
                  <a:lnTo>
                    <a:pt x="765767" y="1066799"/>
                  </a:lnTo>
                  <a:lnTo>
                    <a:pt x="795854" y="1028699"/>
                  </a:lnTo>
                  <a:lnTo>
                    <a:pt x="826429" y="1003299"/>
                  </a:lnTo>
                  <a:lnTo>
                    <a:pt x="857485" y="965199"/>
                  </a:lnTo>
                  <a:lnTo>
                    <a:pt x="889018" y="939799"/>
                  </a:lnTo>
                  <a:lnTo>
                    <a:pt x="921022" y="901699"/>
                  </a:lnTo>
                  <a:lnTo>
                    <a:pt x="953492" y="876299"/>
                  </a:lnTo>
                  <a:lnTo>
                    <a:pt x="986422" y="838199"/>
                  </a:lnTo>
                  <a:lnTo>
                    <a:pt x="1019808" y="812799"/>
                  </a:lnTo>
                  <a:lnTo>
                    <a:pt x="1053642" y="787399"/>
                  </a:lnTo>
                  <a:lnTo>
                    <a:pt x="1087921" y="749299"/>
                  </a:lnTo>
                  <a:lnTo>
                    <a:pt x="1122639" y="723899"/>
                  </a:lnTo>
                  <a:lnTo>
                    <a:pt x="1193370" y="673099"/>
                  </a:lnTo>
                  <a:lnTo>
                    <a:pt x="1265792" y="622299"/>
                  </a:lnTo>
                  <a:lnTo>
                    <a:pt x="1302624" y="584199"/>
                  </a:lnTo>
                  <a:lnTo>
                    <a:pt x="1339862" y="558799"/>
                  </a:lnTo>
                  <a:lnTo>
                    <a:pt x="1415537" y="507999"/>
                  </a:lnTo>
                  <a:lnTo>
                    <a:pt x="1453963" y="495299"/>
                  </a:lnTo>
                  <a:lnTo>
                    <a:pt x="1492773" y="469899"/>
                  </a:lnTo>
                  <a:lnTo>
                    <a:pt x="1611462" y="393699"/>
                  </a:lnTo>
                  <a:lnTo>
                    <a:pt x="1651760" y="380999"/>
                  </a:lnTo>
                  <a:lnTo>
                    <a:pt x="1733424" y="330199"/>
                  </a:lnTo>
                  <a:lnTo>
                    <a:pt x="1774780" y="317499"/>
                  </a:lnTo>
                  <a:lnTo>
                    <a:pt x="1816477" y="292099"/>
                  </a:lnTo>
                  <a:lnTo>
                    <a:pt x="1858512" y="279399"/>
                  </a:lnTo>
                  <a:lnTo>
                    <a:pt x="1900878" y="253999"/>
                  </a:lnTo>
                  <a:lnTo>
                    <a:pt x="1943570" y="241299"/>
                  </a:lnTo>
                  <a:lnTo>
                    <a:pt x="1986582" y="215899"/>
                  </a:lnTo>
                  <a:lnTo>
                    <a:pt x="2117489" y="177799"/>
                  </a:lnTo>
                  <a:lnTo>
                    <a:pt x="2161729" y="152399"/>
                  </a:lnTo>
                  <a:lnTo>
                    <a:pt x="2433153" y="76199"/>
                  </a:lnTo>
                  <a:lnTo>
                    <a:pt x="2479336" y="76199"/>
                  </a:lnTo>
                  <a:lnTo>
                    <a:pt x="2619401" y="38099"/>
                  </a:lnTo>
                  <a:lnTo>
                    <a:pt x="3752948" y="38099"/>
                  </a:lnTo>
                  <a:lnTo>
                    <a:pt x="3851543" y="63499"/>
                  </a:lnTo>
                  <a:lnTo>
                    <a:pt x="3900551" y="63499"/>
                  </a:lnTo>
                  <a:lnTo>
                    <a:pt x="4190024" y="139699"/>
                  </a:lnTo>
                  <a:lnTo>
                    <a:pt x="4237426" y="165099"/>
                  </a:lnTo>
                  <a:lnTo>
                    <a:pt x="4378015" y="203199"/>
                  </a:lnTo>
                  <a:lnTo>
                    <a:pt x="4424310" y="228599"/>
                  </a:lnTo>
                  <a:lnTo>
                    <a:pt x="4470307" y="241299"/>
                  </a:lnTo>
                  <a:lnTo>
                    <a:pt x="4515996" y="266699"/>
                  </a:lnTo>
                  <a:lnTo>
                    <a:pt x="4561371" y="279399"/>
                  </a:lnTo>
                  <a:lnTo>
                    <a:pt x="4651139" y="330199"/>
                  </a:lnTo>
                  <a:lnTo>
                    <a:pt x="4695515" y="342899"/>
                  </a:lnTo>
                  <a:lnTo>
                    <a:pt x="4826511" y="419099"/>
                  </a:lnTo>
                  <a:lnTo>
                    <a:pt x="4954126" y="495299"/>
                  </a:lnTo>
                  <a:lnTo>
                    <a:pt x="5078129" y="571499"/>
                  </a:lnTo>
                  <a:lnTo>
                    <a:pt x="5118620" y="609599"/>
                  </a:lnTo>
                  <a:lnTo>
                    <a:pt x="5198287" y="660399"/>
                  </a:lnTo>
                  <a:lnTo>
                    <a:pt x="5237445" y="698499"/>
                  </a:lnTo>
                  <a:lnTo>
                    <a:pt x="5276141" y="723899"/>
                  </a:lnTo>
                  <a:lnTo>
                    <a:pt x="5314368" y="761999"/>
                  </a:lnTo>
                  <a:lnTo>
                    <a:pt x="5352116" y="787399"/>
                  </a:lnTo>
                  <a:lnTo>
                    <a:pt x="5389376" y="825499"/>
                  </a:lnTo>
                  <a:lnTo>
                    <a:pt x="5426140" y="850899"/>
                  </a:lnTo>
                  <a:lnTo>
                    <a:pt x="5498811" y="927099"/>
                  </a:lnTo>
                  <a:lnTo>
                    <a:pt x="5534560" y="965199"/>
                  </a:lnTo>
                  <a:lnTo>
                    <a:pt x="5569645" y="1003299"/>
                  </a:lnTo>
                  <a:lnTo>
                    <a:pt x="5604061" y="1028699"/>
                  </a:lnTo>
                  <a:lnTo>
                    <a:pt x="5637805" y="1066799"/>
                  </a:lnTo>
                  <a:lnTo>
                    <a:pt x="5670873" y="1104899"/>
                  </a:lnTo>
                  <a:lnTo>
                    <a:pt x="5703261" y="1142999"/>
                  </a:lnTo>
                  <a:lnTo>
                    <a:pt x="5734966" y="1181099"/>
                  </a:lnTo>
                  <a:lnTo>
                    <a:pt x="5765983" y="1231899"/>
                  </a:lnTo>
                  <a:lnTo>
                    <a:pt x="5796309" y="1269999"/>
                  </a:lnTo>
                  <a:lnTo>
                    <a:pt x="5825940" y="1308099"/>
                  </a:lnTo>
                  <a:lnTo>
                    <a:pt x="5854872" y="1346199"/>
                  </a:lnTo>
                  <a:lnTo>
                    <a:pt x="5883102" y="1384299"/>
                  </a:lnTo>
                  <a:lnTo>
                    <a:pt x="5910626" y="1422399"/>
                  </a:lnTo>
                  <a:lnTo>
                    <a:pt x="5937439" y="1473199"/>
                  </a:lnTo>
                  <a:lnTo>
                    <a:pt x="5963539" y="1511299"/>
                  </a:lnTo>
                  <a:lnTo>
                    <a:pt x="5988921" y="1549399"/>
                  </a:lnTo>
                  <a:lnTo>
                    <a:pt x="6013581" y="1600199"/>
                  </a:lnTo>
                  <a:lnTo>
                    <a:pt x="6037517" y="1638299"/>
                  </a:lnTo>
                  <a:lnTo>
                    <a:pt x="6060723" y="1689099"/>
                  </a:lnTo>
                  <a:lnTo>
                    <a:pt x="6083197" y="1727199"/>
                  </a:lnTo>
                  <a:lnTo>
                    <a:pt x="6104934" y="1777999"/>
                  </a:lnTo>
                  <a:lnTo>
                    <a:pt x="6125930" y="1816099"/>
                  </a:lnTo>
                  <a:lnTo>
                    <a:pt x="6146183" y="1866899"/>
                  </a:lnTo>
                  <a:lnTo>
                    <a:pt x="6165688" y="1904999"/>
                  </a:lnTo>
                  <a:lnTo>
                    <a:pt x="6184441" y="1955799"/>
                  </a:lnTo>
                  <a:lnTo>
                    <a:pt x="6202438" y="1993899"/>
                  </a:lnTo>
                  <a:lnTo>
                    <a:pt x="6219677" y="2044699"/>
                  </a:lnTo>
                  <a:lnTo>
                    <a:pt x="6236152" y="2095499"/>
                  </a:lnTo>
                  <a:lnTo>
                    <a:pt x="6251861" y="2133599"/>
                  </a:lnTo>
                  <a:lnTo>
                    <a:pt x="6266799" y="2184399"/>
                  </a:lnTo>
                  <a:lnTo>
                    <a:pt x="6280962" y="2235199"/>
                  </a:lnTo>
                  <a:lnTo>
                    <a:pt x="6294348" y="2273299"/>
                  </a:lnTo>
                  <a:lnTo>
                    <a:pt x="6306951" y="2324099"/>
                  </a:lnTo>
                  <a:lnTo>
                    <a:pt x="6318769" y="2374899"/>
                  </a:lnTo>
                  <a:lnTo>
                    <a:pt x="6329797" y="2425699"/>
                  </a:lnTo>
                  <a:lnTo>
                    <a:pt x="6340032" y="2463799"/>
                  </a:lnTo>
                  <a:lnTo>
                    <a:pt x="6349470" y="2514599"/>
                  </a:lnTo>
                  <a:lnTo>
                    <a:pt x="6358107" y="2565399"/>
                  </a:lnTo>
                  <a:lnTo>
                    <a:pt x="6365940" y="2616199"/>
                  </a:lnTo>
                  <a:lnTo>
                    <a:pt x="6372964" y="2666999"/>
                  </a:lnTo>
                  <a:lnTo>
                    <a:pt x="6379175" y="2705099"/>
                  </a:lnTo>
                  <a:lnTo>
                    <a:pt x="6384571" y="2755899"/>
                  </a:lnTo>
                  <a:lnTo>
                    <a:pt x="6389147" y="2806699"/>
                  </a:lnTo>
                  <a:lnTo>
                    <a:pt x="6392900" y="2857499"/>
                  </a:lnTo>
                  <a:lnTo>
                    <a:pt x="6395825" y="2908299"/>
                  </a:lnTo>
                  <a:lnTo>
                    <a:pt x="6397919" y="2959099"/>
                  </a:lnTo>
                  <a:lnTo>
                    <a:pt x="6399179" y="3009899"/>
                  </a:lnTo>
                  <a:lnTo>
                    <a:pt x="6399599" y="3060699"/>
                  </a:lnTo>
                  <a:lnTo>
                    <a:pt x="6399225" y="3098799"/>
                  </a:lnTo>
                  <a:lnTo>
                    <a:pt x="6398105" y="3149599"/>
                  </a:lnTo>
                  <a:lnTo>
                    <a:pt x="6396245" y="3200399"/>
                  </a:lnTo>
                  <a:lnTo>
                    <a:pt x="6393650" y="3238499"/>
                  </a:lnTo>
                  <a:lnTo>
                    <a:pt x="6390327" y="3289299"/>
                  </a:lnTo>
                  <a:lnTo>
                    <a:pt x="6386279" y="3340099"/>
                  </a:lnTo>
                  <a:lnTo>
                    <a:pt x="6381513" y="3378199"/>
                  </a:lnTo>
                  <a:lnTo>
                    <a:pt x="6376033" y="3428999"/>
                  </a:lnTo>
                  <a:lnTo>
                    <a:pt x="6369846" y="3479799"/>
                  </a:lnTo>
                  <a:lnTo>
                    <a:pt x="6362957" y="3517899"/>
                  </a:lnTo>
                  <a:lnTo>
                    <a:pt x="6355370" y="3568699"/>
                  </a:lnTo>
                  <a:lnTo>
                    <a:pt x="6347092" y="3606799"/>
                  </a:lnTo>
                  <a:lnTo>
                    <a:pt x="6338128" y="3657599"/>
                  </a:lnTo>
                  <a:lnTo>
                    <a:pt x="6328483" y="3695699"/>
                  </a:lnTo>
                  <a:lnTo>
                    <a:pt x="6318162" y="3746499"/>
                  </a:lnTo>
                  <a:lnTo>
                    <a:pt x="6307172" y="3784599"/>
                  </a:lnTo>
                  <a:lnTo>
                    <a:pt x="6295516" y="3835399"/>
                  </a:lnTo>
                  <a:lnTo>
                    <a:pt x="6283201" y="3873499"/>
                  </a:lnTo>
                  <a:lnTo>
                    <a:pt x="6270232" y="3924299"/>
                  </a:lnTo>
                  <a:lnTo>
                    <a:pt x="6256615" y="3962399"/>
                  </a:lnTo>
                  <a:lnTo>
                    <a:pt x="6242354" y="4000499"/>
                  </a:lnTo>
                  <a:lnTo>
                    <a:pt x="6227456" y="4051299"/>
                  </a:lnTo>
                  <a:lnTo>
                    <a:pt x="6211925" y="4089399"/>
                  </a:lnTo>
                  <a:lnTo>
                    <a:pt x="6195767" y="4127499"/>
                  </a:lnTo>
                  <a:lnTo>
                    <a:pt x="6178987" y="4178299"/>
                  </a:lnTo>
                  <a:lnTo>
                    <a:pt x="6161591" y="4216399"/>
                  </a:lnTo>
                  <a:lnTo>
                    <a:pt x="6143584" y="4254499"/>
                  </a:lnTo>
                  <a:lnTo>
                    <a:pt x="6124972" y="4292599"/>
                  </a:lnTo>
                  <a:lnTo>
                    <a:pt x="6105759" y="4343399"/>
                  </a:lnTo>
                  <a:lnTo>
                    <a:pt x="6085952" y="4381499"/>
                  </a:lnTo>
                  <a:lnTo>
                    <a:pt x="6065555" y="4419599"/>
                  </a:lnTo>
                  <a:lnTo>
                    <a:pt x="6044573" y="4457699"/>
                  </a:lnTo>
                  <a:lnTo>
                    <a:pt x="6023014" y="4495799"/>
                  </a:lnTo>
                  <a:lnTo>
                    <a:pt x="6000881" y="4533899"/>
                  </a:lnTo>
                  <a:lnTo>
                    <a:pt x="5978180" y="4571999"/>
                  </a:lnTo>
                  <a:lnTo>
                    <a:pt x="5954916" y="4610099"/>
                  </a:lnTo>
                  <a:lnTo>
                    <a:pt x="5931095" y="4648199"/>
                  </a:lnTo>
                  <a:lnTo>
                    <a:pt x="5906723" y="4686299"/>
                  </a:lnTo>
                  <a:lnTo>
                    <a:pt x="5881804" y="4724399"/>
                  </a:lnTo>
                  <a:lnTo>
                    <a:pt x="5856344" y="4762499"/>
                  </a:lnTo>
                  <a:lnTo>
                    <a:pt x="5830348" y="4800599"/>
                  </a:lnTo>
                  <a:lnTo>
                    <a:pt x="5803822" y="4838699"/>
                  </a:lnTo>
                  <a:lnTo>
                    <a:pt x="5776772" y="4876799"/>
                  </a:lnTo>
                  <a:lnTo>
                    <a:pt x="5749201" y="4902199"/>
                  </a:lnTo>
                  <a:lnTo>
                    <a:pt x="5721117" y="4940299"/>
                  </a:lnTo>
                  <a:lnTo>
                    <a:pt x="5692524" y="4978399"/>
                  </a:lnTo>
                  <a:lnTo>
                    <a:pt x="5663427" y="5003799"/>
                  </a:lnTo>
                  <a:lnTo>
                    <a:pt x="5633832" y="5041899"/>
                  </a:lnTo>
                  <a:lnTo>
                    <a:pt x="5603745" y="5079999"/>
                  </a:lnTo>
                  <a:lnTo>
                    <a:pt x="5573170" y="5105399"/>
                  </a:lnTo>
                  <a:lnTo>
                    <a:pt x="5542114" y="5143499"/>
                  </a:lnTo>
                  <a:lnTo>
                    <a:pt x="5510581" y="5168899"/>
                  </a:lnTo>
                  <a:lnTo>
                    <a:pt x="5478577" y="5206999"/>
                  </a:lnTo>
                  <a:lnTo>
                    <a:pt x="5446107" y="5232399"/>
                  </a:lnTo>
                  <a:lnTo>
                    <a:pt x="5413177" y="5270499"/>
                  </a:lnTo>
                  <a:lnTo>
                    <a:pt x="5379791" y="5295899"/>
                  </a:lnTo>
                  <a:lnTo>
                    <a:pt x="5345957" y="5321299"/>
                  </a:lnTo>
                  <a:lnTo>
                    <a:pt x="5311677" y="5359399"/>
                  </a:lnTo>
                  <a:lnTo>
                    <a:pt x="5241808" y="5410199"/>
                  </a:lnTo>
                  <a:lnTo>
                    <a:pt x="5206229" y="5435599"/>
                  </a:lnTo>
                  <a:lnTo>
                    <a:pt x="5170226" y="5473699"/>
                  </a:lnTo>
                  <a:lnTo>
                    <a:pt x="5096975" y="5524499"/>
                  </a:lnTo>
                  <a:lnTo>
                    <a:pt x="5022097" y="5575299"/>
                  </a:lnTo>
                  <a:lnTo>
                    <a:pt x="4906826" y="5651499"/>
                  </a:lnTo>
                  <a:lnTo>
                    <a:pt x="4867635" y="5664199"/>
                  </a:lnTo>
                  <a:lnTo>
                    <a:pt x="4747839" y="5740399"/>
                  </a:lnTo>
                  <a:lnTo>
                    <a:pt x="4707184" y="5753099"/>
                  </a:lnTo>
                  <a:lnTo>
                    <a:pt x="4624819" y="5803899"/>
                  </a:lnTo>
                  <a:lnTo>
                    <a:pt x="4583122" y="5816599"/>
                  </a:lnTo>
                  <a:lnTo>
                    <a:pt x="4541087" y="5841999"/>
                  </a:lnTo>
                  <a:lnTo>
                    <a:pt x="4456029" y="5867399"/>
                  </a:lnTo>
                  <a:lnTo>
                    <a:pt x="4413017" y="5892799"/>
                  </a:lnTo>
                  <a:lnTo>
                    <a:pt x="4326052" y="5918199"/>
                  </a:lnTo>
                  <a:lnTo>
                    <a:pt x="4282110" y="5943599"/>
                  </a:lnTo>
                  <a:lnTo>
                    <a:pt x="3920263" y="6045199"/>
                  </a:lnTo>
                  <a:close/>
                </a:path>
                <a:path w="6400165" h="6121400">
                  <a:moveTo>
                    <a:pt x="3780198" y="6070599"/>
                  </a:moveTo>
                  <a:lnTo>
                    <a:pt x="2619401" y="6070599"/>
                  </a:lnTo>
                  <a:lnTo>
                    <a:pt x="2525776" y="6045199"/>
                  </a:lnTo>
                  <a:lnTo>
                    <a:pt x="3873823" y="6045199"/>
                  </a:lnTo>
                  <a:lnTo>
                    <a:pt x="3780198" y="6070599"/>
                  </a:lnTo>
                  <a:close/>
                </a:path>
                <a:path w="6400165" h="6121400">
                  <a:moveTo>
                    <a:pt x="3685612" y="6083299"/>
                  </a:moveTo>
                  <a:lnTo>
                    <a:pt x="2713987" y="6083299"/>
                  </a:lnTo>
                  <a:lnTo>
                    <a:pt x="2666577" y="6070599"/>
                  </a:lnTo>
                  <a:lnTo>
                    <a:pt x="3733022" y="6070599"/>
                  </a:lnTo>
                  <a:lnTo>
                    <a:pt x="3685612" y="6083299"/>
                  </a:lnTo>
                  <a:close/>
                </a:path>
                <a:path w="6400165" h="6121400">
                  <a:moveTo>
                    <a:pt x="3590111" y="6095999"/>
                  </a:moveTo>
                  <a:lnTo>
                    <a:pt x="2809488" y="6095999"/>
                  </a:lnTo>
                  <a:lnTo>
                    <a:pt x="2761626" y="6083299"/>
                  </a:lnTo>
                  <a:lnTo>
                    <a:pt x="3637974" y="6083299"/>
                  </a:lnTo>
                  <a:lnTo>
                    <a:pt x="3590111" y="6095999"/>
                  </a:lnTo>
                  <a:close/>
                </a:path>
                <a:path w="6400165" h="6121400">
                  <a:moveTo>
                    <a:pt x="3493736" y="6108699"/>
                  </a:moveTo>
                  <a:lnTo>
                    <a:pt x="2905863" y="6108699"/>
                  </a:lnTo>
                  <a:lnTo>
                    <a:pt x="2857569" y="6095999"/>
                  </a:lnTo>
                  <a:lnTo>
                    <a:pt x="3542030" y="6095999"/>
                  </a:lnTo>
                  <a:lnTo>
                    <a:pt x="3493736" y="6108699"/>
                  </a:lnTo>
                  <a:close/>
                </a:path>
                <a:path w="6400165" h="6121400">
                  <a:moveTo>
                    <a:pt x="3298537" y="6121399"/>
                  </a:moveTo>
                  <a:lnTo>
                    <a:pt x="3101062" y="6121399"/>
                  </a:lnTo>
                  <a:lnTo>
                    <a:pt x="3051970" y="6108699"/>
                  </a:lnTo>
                  <a:lnTo>
                    <a:pt x="3347629" y="6108699"/>
                  </a:lnTo>
                  <a:lnTo>
                    <a:pt x="3298537" y="6121399"/>
                  </a:lnTo>
                  <a:close/>
                </a:path>
              </a:pathLst>
            </a:custGeom>
            <a:solidFill>
              <a:srgbClr val="25477A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4233" y="2270133"/>
              <a:ext cx="4917200" cy="4441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35033" y="2244733"/>
              <a:ext cx="4815840" cy="4330700"/>
            </a:xfrm>
            <a:custGeom>
              <a:avLst/>
              <a:gdLst/>
              <a:ahLst/>
              <a:cxnLst/>
              <a:rect l="l" t="t" r="r" b="b"/>
              <a:pathLst>
                <a:path w="4815840" h="4330700">
                  <a:moveTo>
                    <a:pt x="2709829" y="12699"/>
                  </a:moveTo>
                  <a:lnTo>
                    <a:pt x="2105770" y="12699"/>
                  </a:lnTo>
                  <a:lnTo>
                    <a:pt x="2155392" y="0"/>
                  </a:lnTo>
                  <a:lnTo>
                    <a:pt x="2660207" y="0"/>
                  </a:lnTo>
                  <a:lnTo>
                    <a:pt x="2709829" y="12699"/>
                  </a:lnTo>
                  <a:close/>
                </a:path>
                <a:path w="4815840" h="4330700">
                  <a:moveTo>
                    <a:pt x="2808129" y="25399"/>
                  </a:moveTo>
                  <a:lnTo>
                    <a:pt x="2007470" y="25399"/>
                  </a:lnTo>
                  <a:lnTo>
                    <a:pt x="2056459" y="12699"/>
                  </a:lnTo>
                  <a:lnTo>
                    <a:pt x="2759139" y="12699"/>
                  </a:lnTo>
                  <a:lnTo>
                    <a:pt x="2808129" y="25399"/>
                  </a:lnTo>
                  <a:close/>
                </a:path>
                <a:path w="4815840" h="4330700">
                  <a:moveTo>
                    <a:pt x="2905101" y="4292599"/>
                  </a:moveTo>
                  <a:lnTo>
                    <a:pt x="1910498" y="4292599"/>
                  </a:lnTo>
                  <a:lnTo>
                    <a:pt x="1537554" y="4190999"/>
                  </a:lnTo>
                  <a:lnTo>
                    <a:pt x="1492790" y="4165599"/>
                  </a:lnTo>
                  <a:lnTo>
                    <a:pt x="1404613" y="4140199"/>
                  </a:lnTo>
                  <a:lnTo>
                    <a:pt x="1361220" y="4114799"/>
                  </a:lnTo>
                  <a:lnTo>
                    <a:pt x="1318306" y="4102099"/>
                  </a:lnTo>
                  <a:lnTo>
                    <a:pt x="1275881" y="4076699"/>
                  </a:lnTo>
                  <a:lnTo>
                    <a:pt x="1233954" y="4063999"/>
                  </a:lnTo>
                  <a:lnTo>
                    <a:pt x="1192537" y="4038599"/>
                  </a:lnTo>
                  <a:lnTo>
                    <a:pt x="1111273" y="3987799"/>
                  </a:lnTo>
                  <a:lnTo>
                    <a:pt x="1071446" y="3975099"/>
                  </a:lnTo>
                  <a:lnTo>
                    <a:pt x="1032172" y="3949699"/>
                  </a:lnTo>
                  <a:lnTo>
                    <a:pt x="955317" y="3898899"/>
                  </a:lnTo>
                  <a:lnTo>
                    <a:pt x="917759" y="3873499"/>
                  </a:lnTo>
                  <a:lnTo>
                    <a:pt x="880794" y="3835399"/>
                  </a:lnTo>
                  <a:lnTo>
                    <a:pt x="844432" y="3809999"/>
                  </a:lnTo>
                  <a:lnTo>
                    <a:pt x="808684" y="3784599"/>
                  </a:lnTo>
                  <a:lnTo>
                    <a:pt x="773560" y="3759199"/>
                  </a:lnTo>
                  <a:lnTo>
                    <a:pt x="739071" y="3733799"/>
                  </a:lnTo>
                  <a:lnTo>
                    <a:pt x="705228" y="3695699"/>
                  </a:lnTo>
                  <a:lnTo>
                    <a:pt x="672040" y="3670299"/>
                  </a:lnTo>
                  <a:lnTo>
                    <a:pt x="639518" y="3632199"/>
                  </a:lnTo>
                  <a:lnTo>
                    <a:pt x="607673" y="3606799"/>
                  </a:lnTo>
                  <a:lnTo>
                    <a:pt x="576515" y="3568699"/>
                  </a:lnTo>
                  <a:lnTo>
                    <a:pt x="546055" y="3543299"/>
                  </a:lnTo>
                  <a:lnTo>
                    <a:pt x="516302" y="3505199"/>
                  </a:lnTo>
                  <a:lnTo>
                    <a:pt x="487268" y="3467099"/>
                  </a:lnTo>
                  <a:lnTo>
                    <a:pt x="458963" y="3441699"/>
                  </a:lnTo>
                  <a:lnTo>
                    <a:pt x="431397" y="3403599"/>
                  </a:lnTo>
                  <a:lnTo>
                    <a:pt x="404581" y="3365499"/>
                  </a:lnTo>
                  <a:lnTo>
                    <a:pt x="378525" y="3327399"/>
                  </a:lnTo>
                  <a:lnTo>
                    <a:pt x="353239" y="3301999"/>
                  </a:lnTo>
                  <a:lnTo>
                    <a:pt x="328735" y="3263899"/>
                  </a:lnTo>
                  <a:lnTo>
                    <a:pt x="305022" y="3225799"/>
                  </a:lnTo>
                  <a:lnTo>
                    <a:pt x="282111" y="3187699"/>
                  </a:lnTo>
                  <a:lnTo>
                    <a:pt x="260013" y="3149599"/>
                  </a:lnTo>
                  <a:lnTo>
                    <a:pt x="238737" y="3111499"/>
                  </a:lnTo>
                  <a:lnTo>
                    <a:pt x="218295" y="3073399"/>
                  </a:lnTo>
                  <a:lnTo>
                    <a:pt x="198696" y="3022599"/>
                  </a:lnTo>
                  <a:lnTo>
                    <a:pt x="179952" y="2984499"/>
                  </a:lnTo>
                  <a:lnTo>
                    <a:pt x="162072" y="2946399"/>
                  </a:lnTo>
                  <a:lnTo>
                    <a:pt x="145067" y="2908299"/>
                  </a:lnTo>
                  <a:lnTo>
                    <a:pt x="128948" y="2870199"/>
                  </a:lnTo>
                  <a:lnTo>
                    <a:pt x="113725" y="2819399"/>
                  </a:lnTo>
                  <a:lnTo>
                    <a:pt x="99408" y="2781299"/>
                  </a:lnTo>
                  <a:lnTo>
                    <a:pt x="86008" y="2743199"/>
                  </a:lnTo>
                  <a:lnTo>
                    <a:pt x="73536" y="2692399"/>
                  </a:lnTo>
                  <a:lnTo>
                    <a:pt x="62001" y="2654299"/>
                  </a:lnTo>
                  <a:lnTo>
                    <a:pt x="51415" y="2616199"/>
                  </a:lnTo>
                  <a:lnTo>
                    <a:pt x="41787" y="2565399"/>
                  </a:lnTo>
                  <a:lnTo>
                    <a:pt x="33128" y="2527299"/>
                  </a:lnTo>
                  <a:lnTo>
                    <a:pt x="25449" y="2476499"/>
                  </a:lnTo>
                  <a:lnTo>
                    <a:pt x="18760" y="2438399"/>
                  </a:lnTo>
                  <a:lnTo>
                    <a:pt x="13071" y="2387599"/>
                  </a:lnTo>
                  <a:lnTo>
                    <a:pt x="8393" y="2349499"/>
                  </a:lnTo>
                  <a:lnTo>
                    <a:pt x="4737" y="2298699"/>
                  </a:lnTo>
                  <a:lnTo>
                    <a:pt x="2112" y="2260599"/>
                  </a:lnTo>
                  <a:lnTo>
                    <a:pt x="529" y="2209799"/>
                  </a:lnTo>
                  <a:lnTo>
                    <a:pt x="0" y="2158999"/>
                  </a:lnTo>
                  <a:lnTo>
                    <a:pt x="529" y="2120899"/>
                  </a:lnTo>
                  <a:lnTo>
                    <a:pt x="2112" y="2070099"/>
                  </a:lnTo>
                  <a:lnTo>
                    <a:pt x="4737" y="2031999"/>
                  </a:lnTo>
                  <a:lnTo>
                    <a:pt x="8393" y="1981199"/>
                  </a:lnTo>
                  <a:lnTo>
                    <a:pt x="13071" y="1930399"/>
                  </a:lnTo>
                  <a:lnTo>
                    <a:pt x="18760" y="1892299"/>
                  </a:lnTo>
                  <a:lnTo>
                    <a:pt x="25449" y="1841499"/>
                  </a:lnTo>
                  <a:lnTo>
                    <a:pt x="33128" y="1803399"/>
                  </a:lnTo>
                  <a:lnTo>
                    <a:pt x="41787" y="1765299"/>
                  </a:lnTo>
                  <a:lnTo>
                    <a:pt x="51415" y="1714499"/>
                  </a:lnTo>
                  <a:lnTo>
                    <a:pt x="62001" y="1676399"/>
                  </a:lnTo>
                  <a:lnTo>
                    <a:pt x="73536" y="1625599"/>
                  </a:lnTo>
                  <a:lnTo>
                    <a:pt x="86008" y="1587499"/>
                  </a:lnTo>
                  <a:lnTo>
                    <a:pt x="99408" y="1549399"/>
                  </a:lnTo>
                  <a:lnTo>
                    <a:pt x="113725" y="1498599"/>
                  </a:lnTo>
                  <a:lnTo>
                    <a:pt x="128948" y="1460499"/>
                  </a:lnTo>
                  <a:lnTo>
                    <a:pt x="145067" y="1422399"/>
                  </a:lnTo>
                  <a:lnTo>
                    <a:pt x="162072" y="1384299"/>
                  </a:lnTo>
                  <a:lnTo>
                    <a:pt x="179952" y="1333499"/>
                  </a:lnTo>
                  <a:lnTo>
                    <a:pt x="198696" y="1295399"/>
                  </a:lnTo>
                  <a:lnTo>
                    <a:pt x="218295" y="1257299"/>
                  </a:lnTo>
                  <a:lnTo>
                    <a:pt x="238737" y="1219199"/>
                  </a:lnTo>
                  <a:lnTo>
                    <a:pt x="260013" y="1181099"/>
                  </a:lnTo>
                  <a:lnTo>
                    <a:pt x="282111" y="1142999"/>
                  </a:lnTo>
                  <a:lnTo>
                    <a:pt x="305022" y="1104899"/>
                  </a:lnTo>
                  <a:lnTo>
                    <a:pt x="328735" y="1066799"/>
                  </a:lnTo>
                  <a:lnTo>
                    <a:pt x="353239" y="1028699"/>
                  </a:lnTo>
                  <a:lnTo>
                    <a:pt x="378525" y="990599"/>
                  </a:lnTo>
                  <a:lnTo>
                    <a:pt x="404581" y="965199"/>
                  </a:lnTo>
                  <a:lnTo>
                    <a:pt x="431397" y="927099"/>
                  </a:lnTo>
                  <a:lnTo>
                    <a:pt x="458963" y="888999"/>
                  </a:lnTo>
                  <a:lnTo>
                    <a:pt x="487268" y="850899"/>
                  </a:lnTo>
                  <a:lnTo>
                    <a:pt x="516302" y="825499"/>
                  </a:lnTo>
                  <a:lnTo>
                    <a:pt x="546055" y="787399"/>
                  </a:lnTo>
                  <a:lnTo>
                    <a:pt x="576515" y="749299"/>
                  </a:lnTo>
                  <a:lnTo>
                    <a:pt x="607673" y="723899"/>
                  </a:lnTo>
                  <a:lnTo>
                    <a:pt x="639518" y="685799"/>
                  </a:lnTo>
                  <a:lnTo>
                    <a:pt x="672040" y="660399"/>
                  </a:lnTo>
                  <a:lnTo>
                    <a:pt x="705228" y="634999"/>
                  </a:lnTo>
                  <a:lnTo>
                    <a:pt x="739071" y="596899"/>
                  </a:lnTo>
                  <a:lnTo>
                    <a:pt x="773560" y="571499"/>
                  </a:lnTo>
                  <a:lnTo>
                    <a:pt x="808684" y="546099"/>
                  </a:lnTo>
                  <a:lnTo>
                    <a:pt x="844432" y="507999"/>
                  </a:lnTo>
                  <a:lnTo>
                    <a:pt x="880794" y="482599"/>
                  </a:lnTo>
                  <a:lnTo>
                    <a:pt x="917759" y="457199"/>
                  </a:lnTo>
                  <a:lnTo>
                    <a:pt x="955317" y="431799"/>
                  </a:lnTo>
                  <a:lnTo>
                    <a:pt x="1032172" y="380999"/>
                  </a:lnTo>
                  <a:lnTo>
                    <a:pt x="1111273" y="330199"/>
                  </a:lnTo>
                  <a:lnTo>
                    <a:pt x="1151639" y="317499"/>
                  </a:lnTo>
                  <a:lnTo>
                    <a:pt x="1233954" y="266699"/>
                  </a:lnTo>
                  <a:lnTo>
                    <a:pt x="1275881" y="253999"/>
                  </a:lnTo>
                  <a:lnTo>
                    <a:pt x="1361220" y="203199"/>
                  </a:lnTo>
                  <a:lnTo>
                    <a:pt x="1448473" y="177799"/>
                  </a:lnTo>
                  <a:lnTo>
                    <a:pt x="1492790" y="152399"/>
                  </a:lnTo>
                  <a:lnTo>
                    <a:pt x="1582755" y="126999"/>
                  </a:lnTo>
                  <a:lnTo>
                    <a:pt x="1958813" y="25399"/>
                  </a:lnTo>
                  <a:lnTo>
                    <a:pt x="2856786" y="25399"/>
                  </a:lnTo>
                  <a:lnTo>
                    <a:pt x="3232844" y="126999"/>
                  </a:lnTo>
                  <a:lnTo>
                    <a:pt x="3322809" y="152399"/>
                  </a:lnTo>
                  <a:lnTo>
                    <a:pt x="3367126" y="177799"/>
                  </a:lnTo>
                  <a:lnTo>
                    <a:pt x="3454378" y="203199"/>
                  </a:lnTo>
                  <a:lnTo>
                    <a:pt x="3539718" y="253999"/>
                  </a:lnTo>
                  <a:lnTo>
                    <a:pt x="3581645" y="266699"/>
                  </a:lnTo>
                  <a:lnTo>
                    <a:pt x="3663959" y="317499"/>
                  </a:lnTo>
                  <a:lnTo>
                    <a:pt x="3704326" y="330199"/>
                  </a:lnTo>
                  <a:lnTo>
                    <a:pt x="3783427" y="380999"/>
                  </a:lnTo>
                  <a:lnTo>
                    <a:pt x="3860282" y="431799"/>
                  </a:lnTo>
                  <a:lnTo>
                    <a:pt x="3897840" y="457199"/>
                  </a:lnTo>
                  <a:lnTo>
                    <a:pt x="3934805" y="482599"/>
                  </a:lnTo>
                  <a:lnTo>
                    <a:pt x="3971167" y="507999"/>
                  </a:lnTo>
                  <a:lnTo>
                    <a:pt x="4006915" y="546099"/>
                  </a:lnTo>
                  <a:lnTo>
                    <a:pt x="4042039" y="571499"/>
                  </a:lnTo>
                  <a:lnTo>
                    <a:pt x="4076528" y="596899"/>
                  </a:lnTo>
                  <a:lnTo>
                    <a:pt x="4110371" y="634999"/>
                  </a:lnTo>
                  <a:lnTo>
                    <a:pt x="4143559" y="660399"/>
                  </a:lnTo>
                  <a:lnTo>
                    <a:pt x="4176081" y="685799"/>
                  </a:lnTo>
                  <a:lnTo>
                    <a:pt x="4207926" y="723899"/>
                  </a:lnTo>
                  <a:lnTo>
                    <a:pt x="4239084" y="749299"/>
                  </a:lnTo>
                  <a:lnTo>
                    <a:pt x="4269544" y="787399"/>
                  </a:lnTo>
                  <a:lnTo>
                    <a:pt x="4299297" y="825499"/>
                  </a:lnTo>
                  <a:lnTo>
                    <a:pt x="4328331" y="850899"/>
                  </a:lnTo>
                  <a:lnTo>
                    <a:pt x="4356636" y="888999"/>
                  </a:lnTo>
                  <a:lnTo>
                    <a:pt x="4384202" y="927099"/>
                  </a:lnTo>
                  <a:lnTo>
                    <a:pt x="4411018" y="965199"/>
                  </a:lnTo>
                  <a:lnTo>
                    <a:pt x="4437074" y="990599"/>
                  </a:lnTo>
                  <a:lnTo>
                    <a:pt x="4462360" y="1028699"/>
                  </a:lnTo>
                  <a:lnTo>
                    <a:pt x="4486864" y="1066799"/>
                  </a:lnTo>
                  <a:lnTo>
                    <a:pt x="4510577" y="1104899"/>
                  </a:lnTo>
                  <a:lnTo>
                    <a:pt x="4533488" y="1142999"/>
                  </a:lnTo>
                  <a:lnTo>
                    <a:pt x="4555586" y="1181099"/>
                  </a:lnTo>
                  <a:lnTo>
                    <a:pt x="4576862" y="1219199"/>
                  </a:lnTo>
                  <a:lnTo>
                    <a:pt x="4597304" y="1257299"/>
                  </a:lnTo>
                  <a:lnTo>
                    <a:pt x="4616903" y="1295399"/>
                  </a:lnTo>
                  <a:lnTo>
                    <a:pt x="4635647" y="1333499"/>
                  </a:lnTo>
                  <a:lnTo>
                    <a:pt x="4653527" y="1384299"/>
                  </a:lnTo>
                  <a:lnTo>
                    <a:pt x="4670532" y="1422399"/>
                  </a:lnTo>
                  <a:lnTo>
                    <a:pt x="4686651" y="1460499"/>
                  </a:lnTo>
                  <a:lnTo>
                    <a:pt x="4701874" y="1498599"/>
                  </a:lnTo>
                  <a:lnTo>
                    <a:pt x="4716191" y="1549399"/>
                  </a:lnTo>
                  <a:lnTo>
                    <a:pt x="4729591" y="1587499"/>
                  </a:lnTo>
                  <a:lnTo>
                    <a:pt x="4742063" y="1625599"/>
                  </a:lnTo>
                  <a:lnTo>
                    <a:pt x="4753598" y="1676399"/>
                  </a:lnTo>
                  <a:lnTo>
                    <a:pt x="4764184" y="1714499"/>
                  </a:lnTo>
                  <a:lnTo>
                    <a:pt x="4773812" y="1765299"/>
                  </a:lnTo>
                  <a:lnTo>
                    <a:pt x="4782471" y="1803399"/>
                  </a:lnTo>
                  <a:lnTo>
                    <a:pt x="4790150" y="1841499"/>
                  </a:lnTo>
                  <a:lnTo>
                    <a:pt x="4796839" y="1892299"/>
                  </a:lnTo>
                  <a:lnTo>
                    <a:pt x="4802528" y="1930399"/>
                  </a:lnTo>
                  <a:lnTo>
                    <a:pt x="4807206" y="1981199"/>
                  </a:lnTo>
                  <a:lnTo>
                    <a:pt x="4810863" y="2031999"/>
                  </a:lnTo>
                  <a:lnTo>
                    <a:pt x="4813487" y="2070099"/>
                  </a:lnTo>
                  <a:lnTo>
                    <a:pt x="4815070" y="2120899"/>
                  </a:lnTo>
                  <a:lnTo>
                    <a:pt x="4815600" y="2158999"/>
                  </a:lnTo>
                  <a:lnTo>
                    <a:pt x="4815070" y="2209799"/>
                  </a:lnTo>
                  <a:lnTo>
                    <a:pt x="4813487" y="2260599"/>
                  </a:lnTo>
                  <a:lnTo>
                    <a:pt x="4810863" y="2298699"/>
                  </a:lnTo>
                  <a:lnTo>
                    <a:pt x="4807206" y="2349499"/>
                  </a:lnTo>
                  <a:lnTo>
                    <a:pt x="4802528" y="2387599"/>
                  </a:lnTo>
                  <a:lnTo>
                    <a:pt x="4796839" y="2438399"/>
                  </a:lnTo>
                  <a:lnTo>
                    <a:pt x="4790150" y="2476499"/>
                  </a:lnTo>
                  <a:lnTo>
                    <a:pt x="4782471" y="2527299"/>
                  </a:lnTo>
                  <a:lnTo>
                    <a:pt x="4773812" y="2565399"/>
                  </a:lnTo>
                  <a:lnTo>
                    <a:pt x="4764184" y="2616199"/>
                  </a:lnTo>
                  <a:lnTo>
                    <a:pt x="4753598" y="2654299"/>
                  </a:lnTo>
                  <a:lnTo>
                    <a:pt x="4742063" y="2692399"/>
                  </a:lnTo>
                  <a:lnTo>
                    <a:pt x="4729591" y="2743199"/>
                  </a:lnTo>
                  <a:lnTo>
                    <a:pt x="4716191" y="2781299"/>
                  </a:lnTo>
                  <a:lnTo>
                    <a:pt x="4701874" y="2819399"/>
                  </a:lnTo>
                  <a:lnTo>
                    <a:pt x="4686651" y="2870199"/>
                  </a:lnTo>
                  <a:lnTo>
                    <a:pt x="4670532" y="2908299"/>
                  </a:lnTo>
                  <a:lnTo>
                    <a:pt x="4653527" y="2946399"/>
                  </a:lnTo>
                  <a:lnTo>
                    <a:pt x="4635647" y="2984499"/>
                  </a:lnTo>
                  <a:lnTo>
                    <a:pt x="4616903" y="3022599"/>
                  </a:lnTo>
                  <a:lnTo>
                    <a:pt x="4597304" y="3073399"/>
                  </a:lnTo>
                  <a:lnTo>
                    <a:pt x="4576862" y="3111499"/>
                  </a:lnTo>
                  <a:lnTo>
                    <a:pt x="4555586" y="3149599"/>
                  </a:lnTo>
                  <a:lnTo>
                    <a:pt x="4533488" y="3187699"/>
                  </a:lnTo>
                  <a:lnTo>
                    <a:pt x="4510577" y="3225799"/>
                  </a:lnTo>
                  <a:lnTo>
                    <a:pt x="4486864" y="3263899"/>
                  </a:lnTo>
                  <a:lnTo>
                    <a:pt x="4462360" y="3301999"/>
                  </a:lnTo>
                  <a:lnTo>
                    <a:pt x="4437074" y="3327399"/>
                  </a:lnTo>
                  <a:lnTo>
                    <a:pt x="4411018" y="3365499"/>
                  </a:lnTo>
                  <a:lnTo>
                    <a:pt x="4384202" y="3403599"/>
                  </a:lnTo>
                  <a:lnTo>
                    <a:pt x="4356636" y="3441699"/>
                  </a:lnTo>
                  <a:lnTo>
                    <a:pt x="4328331" y="3467099"/>
                  </a:lnTo>
                  <a:lnTo>
                    <a:pt x="4299297" y="3505199"/>
                  </a:lnTo>
                  <a:lnTo>
                    <a:pt x="4269544" y="3543299"/>
                  </a:lnTo>
                  <a:lnTo>
                    <a:pt x="4239084" y="3568699"/>
                  </a:lnTo>
                  <a:lnTo>
                    <a:pt x="4207926" y="3606799"/>
                  </a:lnTo>
                  <a:lnTo>
                    <a:pt x="4176081" y="3632199"/>
                  </a:lnTo>
                  <a:lnTo>
                    <a:pt x="4143559" y="3670299"/>
                  </a:lnTo>
                  <a:lnTo>
                    <a:pt x="4110371" y="3695699"/>
                  </a:lnTo>
                  <a:lnTo>
                    <a:pt x="4076528" y="3733799"/>
                  </a:lnTo>
                  <a:lnTo>
                    <a:pt x="4042039" y="3759199"/>
                  </a:lnTo>
                  <a:lnTo>
                    <a:pt x="4006915" y="3784599"/>
                  </a:lnTo>
                  <a:lnTo>
                    <a:pt x="3971167" y="3809999"/>
                  </a:lnTo>
                  <a:lnTo>
                    <a:pt x="3934805" y="3835399"/>
                  </a:lnTo>
                  <a:lnTo>
                    <a:pt x="3897840" y="3873499"/>
                  </a:lnTo>
                  <a:lnTo>
                    <a:pt x="3860282" y="3898899"/>
                  </a:lnTo>
                  <a:lnTo>
                    <a:pt x="3783427" y="3949699"/>
                  </a:lnTo>
                  <a:lnTo>
                    <a:pt x="3744152" y="3975099"/>
                  </a:lnTo>
                  <a:lnTo>
                    <a:pt x="3704326" y="3987799"/>
                  </a:lnTo>
                  <a:lnTo>
                    <a:pt x="3623062" y="4038599"/>
                  </a:lnTo>
                  <a:lnTo>
                    <a:pt x="3581645" y="4063999"/>
                  </a:lnTo>
                  <a:lnTo>
                    <a:pt x="3539718" y="4076699"/>
                  </a:lnTo>
                  <a:lnTo>
                    <a:pt x="3497293" y="4102099"/>
                  </a:lnTo>
                  <a:lnTo>
                    <a:pt x="3454378" y="4114799"/>
                  </a:lnTo>
                  <a:lnTo>
                    <a:pt x="3410986" y="4140199"/>
                  </a:lnTo>
                  <a:lnTo>
                    <a:pt x="3322809" y="4165599"/>
                  </a:lnTo>
                  <a:lnTo>
                    <a:pt x="3278045" y="4190999"/>
                  </a:lnTo>
                  <a:lnTo>
                    <a:pt x="2905101" y="4292599"/>
                  </a:lnTo>
                  <a:close/>
                </a:path>
                <a:path w="4815840" h="4330700">
                  <a:moveTo>
                    <a:pt x="2808129" y="4305299"/>
                  </a:moveTo>
                  <a:lnTo>
                    <a:pt x="2007470" y="4305299"/>
                  </a:lnTo>
                  <a:lnTo>
                    <a:pt x="1958813" y="4292599"/>
                  </a:lnTo>
                  <a:lnTo>
                    <a:pt x="2856786" y="4292599"/>
                  </a:lnTo>
                  <a:lnTo>
                    <a:pt x="2808129" y="4305299"/>
                  </a:lnTo>
                  <a:close/>
                </a:path>
                <a:path w="4815840" h="4330700">
                  <a:moveTo>
                    <a:pt x="2709829" y="4317999"/>
                  </a:moveTo>
                  <a:lnTo>
                    <a:pt x="2105770" y="4317999"/>
                  </a:lnTo>
                  <a:lnTo>
                    <a:pt x="2056459" y="4305299"/>
                  </a:lnTo>
                  <a:lnTo>
                    <a:pt x="2759139" y="4305299"/>
                  </a:lnTo>
                  <a:lnTo>
                    <a:pt x="2709829" y="4317999"/>
                  </a:lnTo>
                  <a:close/>
                </a:path>
                <a:path w="4815840" h="4330700">
                  <a:moveTo>
                    <a:pt x="2610285" y="4330699"/>
                  </a:moveTo>
                  <a:lnTo>
                    <a:pt x="2205314" y="4330699"/>
                  </a:lnTo>
                  <a:lnTo>
                    <a:pt x="2155392" y="4317999"/>
                  </a:lnTo>
                  <a:lnTo>
                    <a:pt x="2660207" y="4317999"/>
                  </a:lnTo>
                  <a:lnTo>
                    <a:pt x="2610285" y="43306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5266" y="3456233"/>
              <a:ext cx="3695600" cy="31571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86066" y="3430833"/>
              <a:ext cx="3594100" cy="3055620"/>
            </a:xfrm>
            <a:custGeom>
              <a:avLst/>
              <a:gdLst/>
              <a:ahLst/>
              <a:cxnLst/>
              <a:rect l="l" t="t" r="r" b="b"/>
              <a:pathLst>
                <a:path w="3594100" h="3055620">
                  <a:moveTo>
                    <a:pt x="1797000" y="3055499"/>
                  </a:moveTo>
                  <a:lnTo>
                    <a:pt x="1744942" y="3054871"/>
                  </a:lnTo>
                  <a:lnTo>
                    <a:pt x="1693251" y="3052996"/>
                  </a:lnTo>
                  <a:lnTo>
                    <a:pt x="1641948" y="3049892"/>
                  </a:lnTo>
                  <a:lnTo>
                    <a:pt x="1591051" y="3045575"/>
                  </a:lnTo>
                  <a:lnTo>
                    <a:pt x="1540581" y="3040064"/>
                  </a:lnTo>
                  <a:lnTo>
                    <a:pt x="1490558" y="3033374"/>
                  </a:lnTo>
                  <a:lnTo>
                    <a:pt x="1441002" y="3025523"/>
                  </a:lnTo>
                  <a:lnTo>
                    <a:pt x="1391933" y="3016528"/>
                  </a:lnTo>
                  <a:lnTo>
                    <a:pt x="1343371" y="3006405"/>
                  </a:lnTo>
                  <a:lnTo>
                    <a:pt x="1295335" y="2995173"/>
                  </a:lnTo>
                  <a:lnTo>
                    <a:pt x="1247847" y="2982847"/>
                  </a:lnTo>
                  <a:lnTo>
                    <a:pt x="1200925" y="2969444"/>
                  </a:lnTo>
                  <a:lnTo>
                    <a:pt x="1154589" y="2954982"/>
                  </a:lnTo>
                  <a:lnTo>
                    <a:pt x="1108861" y="2939478"/>
                  </a:lnTo>
                  <a:lnTo>
                    <a:pt x="1063759" y="2922949"/>
                  </a:lnTo>
                  <a:lnTo>
                    <a:pt x="1019304" y="2905411"/>
                  </a:lnTo>
                  <a:lnTo>
                    <a:pt x="975516" y="2886882"/>
                  </a:lnTo>
                  <a:lnTo>
                    <a:pt x="932414" y="2867378"/>
                  </a:lnTo>
                  <a:lnTo>
                    <a:pt x="890019" y="2846917"/>
                  </a:lnTo>
                  <a:lnTo>
                    <a:pt x="848351" y="2825515"/>
                  </a:lnTo>
                  <a:lnTo>
                    <a:pt x="807429" y="2803190"/>
                  </a:lnTo>
                  <a:lnTo>
                    <a:pt x="767274" y="2779959"/>
                  </a:lnTo>
                  <a:lnTo>
                    <a:pt x="727905" y="2755838"/>
                  </a:lnTo>
                  <a:lnTo>
                    <a:pt x="689343" y="2730844"/>
                  </a:lnTo>
                  <a:lnTo>
                    <a:pt x="651607" y="2704995"/>
                  </a:lnTo>
                  <a:lnTo>
                    <a:pt x="614717" y="2678308"/>
                  </a:lnTo>
                  <a:lnTo>
                    <a:pt x="578695" y="2650799"/>
                  </a:lnTo>
                  <a:lnTo>
                    <a:pt x="543558" y="2622485"/>
                  </a:lnTo>
                  <a:lnTo>
                    <a:pt x="509328" y="2593384"/>
                  </a:lnTo>
                  <a:lnTo>
                    <a:pt x="476025" y="2563512"/>
                  </a:lnTo>
                  <a:lnTo>
                    <a:pt x="443667" y="2532887"/>
                  </a:lnTo>
                  <a:lnTo>
                    <a:pt x="412276" y="2501525"/>
                  </a:lnTo>
                  <a:lnTo>
                    <a:pt x="381872" y="2469443"/>
                  </a:lnTo>
                  <a:lnTo>
                    <a:pt x="352473" y="2436658"/>
                  </a:lnTo>
                  <a:lnTo>
                    <a:pt x="324101" y="2403188"/>
                  </a:lnTo>
                  <a:lnTo>
                    <a:pt x="296776" y="2369050"/>
                  </a:lnTo>
                  <a:lnTo>
                    <a:pt x="270516" y="2334259"/>
                  </a:lnTo>
                  <a:lnTo>
                    <a:pt x="245343" y="2298834"/>
                  </a:lnTo>
                  <a:lnTo>
                    <a:pt x="221276" y="2262791"/>
                  </a:lnTo>
                  <a:lnTo>
                    <a:pt x="198335" y="2226148"/>
                  </a:lnTo>
                  <a:lnTo>
                    <a:pt x="176540" y="2188920"/>
                  </a:lnTo>
                  <a:lnTo>
                    <a:pt x="155911" y="2151126"/>
                  </a:lnTo>
                  <a:lnTo>
                    <a:pt x="136468" y="2112782"/>
                  </a:lnTo>
                  <a:lnTo>
                    <a:pt x="118232" y="2073905"/>
                  </a:lnTo>
                  <a:lnTo>
                    <a:pt x="101221" y="2034513"/>
                  </a:lnTo>
                  <a:lnTo>
                    <a:pt x="85457" y="1994621"/>
                  </a:lnTo>
                  <a:lnTo>
                    <a:pt x="70958" y="1954248"/>
                  </a:lnTo>
                  <a:lnTo>
                    <a:pt x="57746" y="1913410"/>
                  </a:lnTo>
                  <a:lnTo>
                    <a:pt x="45839" y="1872124"/>
                  </a:lnTo>
                  <a:lnTo>
                    <a:pt x="35259" y="1830407"/>
                  </a:lnTo>
                  <a:lnTo>
                    <a:pt x="26024" y="1788276"/>
                  </a:lnTo>
                  <a:lnTo>
                    <a:pt x="18155" y="1745748"/>
                  </a:lnTo>
                  <a:lnTo>
                    <a:pt x="11673" y="1702840"/>
                  </a:lnTo>
                  <a:lnTo>
                    <a:pt x="6596" y="1659570"/>
                  </a:lnTo>
                  <a:lnTo>
                    <a:pt x="2944" y="1615953"/>
                  </a:lnTo>
                  <a:lnTo>
                    <a:pt x="739" y="1572007"/>
                  </a:lnTo>
                  <a:lnTo>
                    <a:pt x="0" y="1527749"/>
                  </a:lnTo>
                  <a:lnTo>
                    <a:pt x="739" y="1483492"/>
                  </a:lnTo>
                  <a:lnTo>
                    <a:pt x="2944" y="1439546"/>
                  </a:lnTo>
                  <a:lnTo>
                    <a:pt x="6596" y="1395929"/>
                  </a:lnTo>
                  <a:lnTo>
                    <a:pt x="11673" y="1352659"/>
                  </a:lnTo>
                  <a:lnTo>
                    <a:pt x="18155" y="1309751"/>
                  </a:lnTo>
                  <a:lnTo>
                    <a:pt x="26024" y="1267223"/>
                  </a:lnTo>
                  <a:lnTo>
                    <a:pt x="35259" y="1225092"/>
                  </a:lnTo>
                  <a:lnTo>
                    <a:pt x="45839" y="1183375"/>
                  </a:lnTo>
                  <a:lnTo>
                    <a:pt x="57746" y="1142089"/>
                  </a:lnTo>
                  <a:lnTo>
                    <a:pt x="70958" y="1101251"/>
                  </a:lnTo>
                  <a:lnTo>
                    <a:pt x="85457" y="1060878"/>
                  </a:lnTo>
                  <a:lnTo>
                    <a:pt x="101221" y="1020986"/>
                  </a:lnTo>
                  <a:lnTo>
                    <a:pt x="118232" y="981594"/>
                  </a:lnTo>
                  <a:lnTo>
                    <a:pt x="136468" y="942717"/>
                  </a:lnTo>
                  <a:lnTo>
                    <a:pt x="155911" y="904373"/>
                  </a:lnTo>
                  <a:lnTo>
                    <a:pt x="176540" y="866579"/>
                  </a:lnTo>
                  <a:lnTo>
                    <a:pt x="198335" y="829351"/>
                  </a:lnTo>
                  <a:lnTo>
                    <a:pt x="221276" y="792708"/>
                  </a:lnTo>
                  <a:lnTo>
                    <a:pt x="245343" y="756665"/>
                  </a:lnTo>
                  <a:lnTo>
                    <a:pt x="270516" y="721240"/>
                  </a:lnTo>
                  <a:lnTo>
                    <a:pt x="296776" y="686449"/>
                  </a:lnTo>
                  <a:lnTo>
                    <a:pt x="324101" y="652311"/>
                  </a:lnTo>
                  <a:lnTo>
                    <a:pt x="352473" y="618841"/>
                  </a:lnTo>
                  <a:lnTo>
                    <a:pt x="381872" y="586056"/>
                  </a:lnTo>
                  <a:lnTo>
                    <a:pt x="412276" y="553975"/>
                  </a:lnTo>
                  <a:lnTo>
                    <a:pt x="443667" y="522612"/>
                  </a:lnTo>
                  <a:lnTo>
                    <a:pt x="476025" y="491987"/>
                  </a:lnTo>
                  <a:lnTo>
                    <a:pt x="509328" y="462115"/>
                  </a:lnTo>
                  <a:lnTo>
                    <a:pt x="543558" y="433014"/>
                  </a:lnTo>
                  <a:lnTo>
                    <a:pt x="578695" y="404700"/>
                  </a:lnTo>
                  <a:lnTo>
                    <a:pt x="614717" y="377191"/>
                  </a:lnTo>
                  <a:lnTo>
                    <a:pt x="651607" y="350504"/>
                  </a:lnTo>
                  <a:lnTo>
                    <a:pt x="689343" y="324655"/>
                  </a:lnTo>
                  <a:lnTo>
                    <a:pt x="727905" y="299661"/>
                  </a:lnTo>
                  <a:lnTo>
                    <a:pt x="767274" y="275540"/>
                  </a:lnTo>
                  <a:lnTo>
                    <a:pt x="807429" y="252309"/>
                  </a:lnTo>
                  <a:lnTo>
                    <a:pt x="848351" y="229984"/>
                  </a:lnTo>
                  <a:lnTo>
                    <a:pt x="890019" y="208582"/>
                  </a:lnTo>
                  <a:lnTo>
                    <a:pt x="932414" y="188121"/>
                  </a:lnTo>
                  <a:lnTo>
                    <a:pt x="975516" y="168617"/>
                  </a:lnTo>
                  <a:lnTo>
                    <a:pt x="1019304" y="150088"/>
                  </a:lnTo>
                  <a:lnTo>
                    <a:pt x="1063759" y="132550"/>
                  </a:lnTo>
                  <a:lnTo>
                    <a:pt x="1108861" y="116021"/>
                  </a:lnTo>
                  <a:lnTo>
                    <a:pt x="1154589" y="100517"/>
                  </a:lnTo>
                  <a:lnTo>
                    <a:pt x="1200925" y="86055"/>
                  </a:lnTo>
                  <a:lnTo>
                    <a:pt x="1247847" y="72652"/>
                  </a:lnTo>
                  <a:lnTo>
                    <a:pt x="1295335" y="60326"/>
                  </a:lnTo>
                  <a:lnTo>
                    <a:pt x="1343371" y="49094"/>
                  </a:lnTo>
                  <a:lnTo>
                    <a:pt x="1391933" y="38971"/>
                  </a:lnTo>
                  <a:lnTo>
                    <a:pt x="1441002" y="29976"/>
                  </a:lnTo>
                  <a:lnTo>
                    <a:pt x="1490558" y="22125"/>
                  </a:lnTo>
                  <a:lnTo>
                    <a:pt x="1540581" y="15435"/>
                  </a:lnTo>
                  <a:lnTo>
                    <a:pt x="1591051" y="9924"/>
                  </a:lnTo>
                  <a:lnTo>
                    <a:pt x="1641948" y="5607"/>
                  </a:lnTo>
                  <a:lnTo>
                    <a:pt x="1693251" y="2503"/>
                  </a:lnTo>
                  <a:lnTo>
                    <a:pt x="1744942" y="628"/>
                  </a:lnTo>
                  <a:lnTo>
                    <a:pt x="1797000" y="0"/>
                  </a:lnTo>
                  <a:lnTo>
                    <a:pt x="1849057" y="628"/>
                  </a:lnTo>
                  <a:lnTo>
                    <a:pt x="1900748" y="2503"/>
                  </a:lnTo>
                  <a:lnTo>
                    <a:pt x="1952052" y="5607"/>
                  </a:lnTo>
                  <a:lnTo>
                    <a:pt x="2002948" y="9924"/>
                  </a:lnTo>
                  <a:lnTo>
                    <a:pt x="2053418" y="15435"/>
                  </a:lnTo>
                  <a:lnTo>
                    <a:pt x="2103441" y="22125"/>
                  </a:lnTo>
                  <a:lnTo>
                    <a:pt x="2152997" y="29976"/>
                  </a:lnTo>
                  <a:lnTo>
                    <a:pt x="2202066" y="38971"/>
                  </a:lnTo>
                  <a:lnTo>
                    <a:pt x="2250629" y="49094"/>
                  </a:lnTo>
                  <a:lnTo>
                    <a:pt x="2298664" y="60326"/>
                  </a:lnTo>
                  <a:lnTo>
                    <a:pt x="2346153" y="72652"/>
                  </a:lnTo>
                  <a:lnTo>
                    <a:pt x="2393075" y="86055"/>
                  </a:lnTo>
                  <a:lnTo>
                    <a:pt x="2439410" y="100517"/>
                  </a:lnTo>
                  <a:lnTo>
                    <a:pt x="2485138" y="116021"/>
                  </a:lnTo>
                  <a:lnTo>
                    <a:pt x="2530240" y="132550"/>
                  </a:lnTo>
                  <a:lnTo>
                    <a:pt x="2574695" y="150088"/>
                  </a:lnTo>
                  <a:lnTo>
                    <a:pt x="2618483" y="168617"/>
                  </a:lnTo>
                  <a:lnTo>
                    <a:pt x="2661585" y="188121"/>
                  </a:lnTo>
                  <a:lnTo>
                    <a:pt x="2703980" y="208582"/>
                  </a:lnTo>
                  <a:lnTo>
                    <a:pt x="2745648" y="229984"/>
                  </a:lnTo>
                  <a:lnTo>
                    <a:pt x="2786570" y="252309"/>
                  </a:lnTo>
                  <a:lnTo>
                    <a:pt x="2826725" y="275540"/>
                  </a:lnTo>
                  <a:lnTo>
                    <a:pt x="2866094" y="299661"/>
                  </a:lnTo>
                  <a:lnTo>
                    <a:pt x="2904657" y="324655"/>
                  </a:lnTo>
                  <a:lnTo>
                    <a:pt x="2942392" y="350504"/>
                  </a:lnTo>
                  <a:lnTo>
                    <a:pt x="2979282" y="377191"/>
                  </a:lnTo>
                  <a:lnTo>
                    <a:pt x="3015304" y="404700"/>
                  </a:lnTo>
                  <a:lnTo>
                    <a:pt x="3050441" y="433014"/>
                  </a:lnTo>
                  <a:lnTo>
                    <a:pt x="3084671" y="462115"/>
                  </a:lnTo>
                  <a:lnTo>
                    <a:pt x="3117975" y="491987"/>
                  </a:lnTo>
                  <a:lnTo>
                    <a:pt x="3150332" y="522612"/>
                  </a:lnTo>
                  <a:lnTo>
                    <a:pt x="3181723" y="553975"/>
                  </a:lnTo>
                  <a:lnTo>
                    <a:pt x="3212127" y="586056"/>
                  </a:lnTo>
                  <a:lnTo>
                    <a:pt x="3241526" y="618841"/>
                  </a:lnTo>
                  <a:lnTo>
                    <a:pt x="3269898" y="652311"/>
                  </a:lnTo>
                  <a:lnTo>
                    <a:pt x="3297223" y="686449"/>
                  </a:lnTo>
                  <a:lnTo>
                    <a:pt x="3323483" y="721240"/>
                  </a:lnTo>
                  <a:lnTo>
                    <a:pt x="3348656" y="756665"/>
                  </a:lnTo>
                  <a:lnTo>
                    <a:pt x="3372724" y="792708"/>
                  </a:lnTo>
                  <a:lnTo>
                    <a:pt x="3395665" y="829351"/>
                  </a:lnTo>
                  <a:lnTo>
                    <a:pt x="3417459" y="866579"/>
                  </a:lnTo>
                  <a:lnTo>
                    <a:pt x="3438088" y="904373"/>
                  </a:lnTo>
                  <a:lnTo>
                    <a:pt x="3457531" y="942717"/>
                  </a:lnTo>
                  <a:lnTo>
                    <a:pt x="3475767" y="981594"/>
                  </a:lnTo>
                  <a:lnTo>
                    <a:pt x="3492778" y="1020986"/>
                  </a:lnTo>
                  <a:lnTo>
                    <a:pt x="3508542" y="1060878"/>
                  </a:lnTo>
                  <a:lnTo>
                    <a:pt x="3523041" y="1101251"/>
                  </a:lnTo>
                  <a:lnTo>
                    <a:pt x="3536253" y="1142089"/>
                  </a:lnTo>
                  <a:lnTo>
                    <a:pt x="3548160" y="1183375"/>
                  </a:lnTo>
                  <a:lnTo>
                    <a:pt x="3558740" y="1225092"/>
                  </a:lnTo>
                  <a:lnTo>
                    <a:pt x="3567975" y="1267223"/>
                  </a:lnTo>
                  <a:lnTo>
                    <a:pt x="3575844" y="1309751"/>
                  </a:lnTo>
                  <a:lnTo>
                    <a:pt x="3582327" y="1352659"/>
                  </a:lnTo>
                  <a:lnTo>
                    <a:pt x="3587404" y="1395929"/>
                  </a:lnTo>
                  <a:lnTo>
                    <a:pt x="3591055" y="1439546"/>
                  </a:lnTo>
                  <a:lnTo>
                    <a:pt x="3593260" y="1483492"/>
                  </a:lnTo>
                  <a:lnTo>
                    <a:pt x="3594000" y="1527749"/>
                  </a:lnTo>
                  <a:lnTo>
                    <a:pt x="3593260" y="1572007"/>
                  </a:lnTo>
                  <a:lnTo>
                    <a:pt x="3591055" y="1615953"/>
                  </a:lnTo>
                  <a:lnTo>
                    <a:pt x="3587404" y="1659570"/>
                  </a:lnTo>
                  <a:lnTo>
                    <a:pt x="3582327" y="1702840"/>
                  </a:lnTo>
                  <a:lnTo>
                    <a:pt x="3575844" y="1745748"/>
                  </a:lnTo>
                  <a:lnTo>
                    <a:pt x="3567975" y="1788276"/>
                  </a:lnTo>
                  <a:lnTo>
                    <a:pt x="3558740" y="1830407"/>
                  </a:lnTo>
                  <a:lnTo>
                    <a:pt x="3548160" y="1872124"/>
                  </a:lnTo>
                  <a:lnTo>
                    <a:pt x="3536253" y="1913410"/>
                  </a:lnTo>
                  <a:lnTo>
                    <a:pt x="3523041" y="1954248"/>
                  </a:lnTo>
                  <a:lnTo>
                    <a:pt x="3508542" y="1994621"/>
                  </a:lnTo>
                  <a:lnTo>
                    <a:pt x="3492778" y="2034513"/>
                  </a:lnTo>
                  <a:lnTo>
                    <a:pt x="3475767" y="2073905"/>
                  </a:lnTo>
                  <a:lnTo>
                    <a:pt x="3457531" y="2112782"/>
                  </a:lnTo>
                  <a:lnTo>
                    <a:pt x="3438088" y="2151126"/>
                  </a:lnTo>
                  <a:lnTo>
                    <a:pt x="3417459" y="2188920"/>
                  </a:lnTo>
                  <a:lnTo>
                    <a:pt x="3395665" y="2226148"/>
                  </a:lnTo>
                  <a:lnTo>
                    <a:pt x="3372724" y="2262791"/>
                  </a:lnTo>
                  <a:lnTo>
                    <a:pt x="3348656" y="2298834"/>
                  </a:lnTo>
                  <a:lnTo>
                    <a:pt x="3323483" y="2334259"/>
                  </a:lnTo>
                  <a:lnTo>
                    <a:pt x="3297223" y="2369050"/>
                  </a:lnTo>
                  <a:lnTo>
                    <a:pt x="3269898" y="2403188"/>
                  </a:lnTo>
                  <a:lnTo>
                    <a:pt x="3241526" y="2436658"/>
                  </a:lnTo>
                  <a:lnTo>
                    <a:pt x="3212127" y="2469443"/>
                  </a:lnTo>
                  <a:lnTo>
                    <a:pt x="3181723" y="2501525"/>
                  </a:lnTo>
                  <a:lnTo>
                    <a:pt x="3150332" y="2532887"/>
                  </a:lnTo>
                  <a:lnTo>
                    <a:pt x="3117975" y="2563512"/>
                  </a:lnTo>
                  <a:lnTo>
                    <a:pt x="3084671" y="2593384"/>
                  </a:lnTo>
                  <a:lnTo>
                    <a:pt x="3050441" y="2622485"/>
                  </a:lnTo>
                  <a:lnTo>
                    <a:pt x="3015304" y="2650799"/>
                  </a:lnTo>
                  <a:lnTo>
                    <a:pt x="2979282" y="2678308"/>
                  </a:lnTo>
                  <a:lnTo>
                    <a:pt x="2942392" y="2704995"/>
                  </a:lnTo>
                  <a:lnTo>
                    <a:pt x="2904657" y="2730844"/>
                  </a:lnTo>
                  <a:lnTo>
                    <a:pt x="2866094" y="2755838"/>
                  </a:lnTo>
                  <a:lnTo>
                    <a:pt x="2826725" y="2779959"/>
                  </a:lnTo>
                  <a:lnTo>
                    <a:pt x="2786570" y="2803190"/>
                  </a:lnTo>
                  <a:lnTo>
                    <a:pt x="2745648" y="2825515"/>
                  </a:lnTo>
                  <a:lnTo>
                    <a:pt x="2703980" y="2846917"/>
                  </a:lnTo>
                  <a:lnTo>
                    <a:pt x="2661585" y="2867378"/>
                  </a:lnTo>
                  <a:lnTo>
                    <a:pt x="2618483" y="2886882"/>
                  </a:lnTo>
                  <a:lnTo>
                    <a:pt x="2574695" y="2905411"/>
                  </a:lnTo>
                  <a:lnTo>
                    <a:pt x="2530240" y="2922949"/>
                  </a:lnTo>
                  <a:lnTo>
                    <a:pt x="2485138" y="2939478"/>
                  </a:lnTo>
                  <a:lnTo>
                    <a:pt x="2439410" y="2954982"/>
                  </a:lnTo>
                  <a:lnTo>
                    <a:pt x="2393075" y="2969444"/>
                  </a:lnTo>
                  <a:lnTo>
                    <a:pt x="2346153" y="2982847"/>
                  </a:lnTo>
                  <a:lnTo>
                    <a:pt x="2298664" y="2995173"/>
                  </a:lnTo>
                  <a:lnTo>
                    <a:pt x="2250629" y="3006405"/>
                  </a:lnTo>
                  <a:lnTo>
                    <a:pt x="2202066" y="3016528"/>
                  </a:lnTo>
                  <a:lnTo>
                    <a:pt x="2152997" y="3025523"/>
                  </a:lnTo>
                  <a:lnTo>
                    <a:pt x="2103441" y="3033374"/>
                  </a:lnTo>
                  <a:lnTo>
                    <a:pt x="2053418" y="3040064"/>
                  </a:lnTo>
                  <a:lnTo>
                    <a:pt x="2002948" y="3045575"/>
                  </a:lnTo>
                  <a:lnTo>
                    <a:pt x="1952052" y="3049892"/>
                  </a:lnTo>
                  <a:lnTo>
                    <a:pt x="1900748" y="3052996"/>
                  </a:lnTo>
                  <a:lnTo>
                    <a:pt x="1849057" y="3054871"/>
                  </a:lnTo>
                  <a:lnTo>
                    <a:pt x="1797000" y="3055499"/>
                  </a:lnTo>
                  <a:close/>
                </a:path>
              </a:pathLst>
            </a:custGeom>
            <a:solidFill>
              <a:srgbClr val="00AEFF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29757" y="1687802"/>
            <a:ext cx="1818511" cy="53604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700" kern="0" spc="-10" dirty="0">
                <a:solidFill>
                  <a:srgbClr val="FFFFFF"/>
                </a:solidFill>
                <a:latin typeface="Roboto"/>
                <a:cs typeface="Roboto"/>
              </a:rPr>
              <a:t>Procesamiento</a:t>
            </a:r>
            <a:r>
              <a:rPr sz="1700" kern="0" spc="-9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FFFFFF"/>
                </a:solidFill>
                <a:latin typeface="Roboto"/>
                <a:cs typeface="Roboto"/>
              </a:rPr>
              <a:t>del </a:t>
            </a:r>
            <a:r>
              <a:rPr sz="1700" kern="0" spc="-10" dirty="0">
                <a:solidFill>
                  <a:srgbClr val="FFFFFF"/>
                </a:solidFill>
                <a:latin typeface="Roboto"/>
                <a:cs typeface="Roboto"/>
              </a:rPr>
              <a:t>lenguaje</a:t>
            </a:r>
            <a:r>
              <a:rPr sz="1700" kern="0" spc="-9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FFFFFF"/>
                </a:solidFill>
                <a:latin typeface="Roboto"/>
                <a:cs typeface="Roboto"/>
              </a:rPr>
              <a:t>natural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59612" y="2565813"/>
            <a:ext cx="820997" cy="53604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700" kern="0" spc="-20" dirty="0">
                <a:solidFill>
                  <a:srgbClr val="FFFFFF"/>
                </a:solidFill>
                <a:latin typeface="Roboto"/>
                <a:cs typeface="Roboto"/>
              </a:rPr>
              <a:t>Artificial </a:t>
            </a:r>
            <a:r>
              <a:rPr sz="1700" kern="0" spc="-10" dirty="0">
                <a:solidFill>
                  <a:srgbClr val="FFFFFF"/>
                </a:solidFill>
                <a:latin typeface="Roboto"/>
                <a:cs typeface="Roboto"/>
              </a:rPr>
              <a:t>visión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24788" y="1629521"/>
            <a:ext cx="577174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spc="-10" dirty="0">
                <a:solidFill>
                  <a:srgbClr val="FFFFFF"/>
                </a:solidFill>
                <a:latin typeface="Roboto"/>
                <a:cs typeface="Roboto"/>
              </a:rPr>
              <a:t>Robótica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5223" y="2081023"/>
            <a:ext cx="947988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100" kern="0" spc="-10" dirty="0">
                <a:solidFill>
                  <a:srgbClr val="FFFFFF"/>
                </a:solidFill>
                <a:latin typeface="Roboto"/>
                <a:cs typeface="Roboto"/>
              </a:rPr>
              <a:t>Conocimiento/ Lógica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79811" y="3647520"/>
            <a:ext cx="2060430" cy="547581"/>
          </a:xfrm>
          <a:prstGeom prst="rect">
            <a:avLst/>
          </a:prstGeom>
        </p:spPr>
        <p:txBody>
          <a:bodyPr vert="horz" wrap="square" lIns="0" tIns="62225" rIns="0" bIns="0" rtlCol="0">
            <a:spAutoFit/>
          </a:bodyPr>
          <a:lstStyle/>
          <a:p>
            <a:pPr marL="12699" defTabSz="914358">
              <a:spcBef>
                <a:spcPts val="489"/>
              </a:spcBef>
            </a:pPr>
            <a:r>
              <a:rPr sz="1700" kern="0" dirty="0">
                <a:solidFill>
                  <a:srgbClr val="E7E6E6"/>
                </a:solidFill>
                <a:latin typeface="Tahoma"/>
                <a:cs typeface="Tahoma"/>
              </a:rPr>
              <a:t>Aprendizaje</a:t>
            </a:r>
            <a:r>
              <a:rPr sz="1700" kern="0" spc="-90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1700" kern="0" spc="-10" dirty="0">
                <a:solidFill>
                  <a:srgbClr val="E7E6E6"/>
                </a:solidFill>
                <a:latin typeface="Tahoma"/>
                <a:cs typeface="Tahoma"/>
              </a:rPr>
              <a:t>profundo</a:t>
            </a:r>
            <a:endParaRPr sz="17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510516" defTabSz="914358">
              <a:spcBef>
                <a:spcPts val="275"/>
              </a:spcBef>
            </a:pPr>
            <a:r>
              <a:rPr sz="1200" kern="0" dirty="0">
                <a:solidFill>
                  <a:srgbClr val="E7E6E6"/>
                </a:solidFill>
                <a:latin typeface="Tahoma"/>
                <a:cs typeface="Tahoma"/>
              </a:rPr>
              <a:t>Redes</a:t>
            </a:r>
            <a:r>
              <a:rPr sz="1200" kern="0" spc="-80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1200" kern="0" spc="-10" dirty="0">
                <a:solidFill>
                  <a:srgbClr val="E7E6E6"/>
                </a:solidFill>
                <a:latin typeface="Tahoma"/>
                <a:cs typeface="Tahoma"/>
              </a:rPr>
              <a:t>neuronales</a:t>
            </a:r>
            <a:endParaRPr sz="1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83758" y="2699772"/>
            <a:ext cx="607653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100" kern="0" spc="-10" dirty="0">
                <a:solidFill>
                  <a:srgbClr val="FFFFFF"/>
                </a:solidFill>
                <a:latin typeface="Roboto"/>
                <a:cs typeface="Roboto"/>
              </a:rPr>
              <a:t>Buscar/ </a:t>
            </a:r>
            <a:r>
              <a:rPr sz="1100" kern="0" spc="-20" dirty="0">
                <a:solidFill>
                  <a:srgbClr val="FFFFFF"/>
                </a:solidFill>
                <a:latin typeface="Roboto"/>
                <a:cs typeface="Roboto"/>
              </a:rPr>
              <a:t>Planificar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37234" y="2520647"/>
            <a:ext cx="2652209" cy="734171"/>
          </a:xfrm>
          <a:prstGeom prst="rect">
            <a:avLst/>
          </a:prstGeom>
        </p:spPr>
        <p:txBody>
          <a:bodyPr vert="horz" wrap="square" lIns="0" tIns="46351" rIns="0" bIns="0" rtlCol="0">
            <a:spAutoFit/>
          </a:bodyPr>
          <a:lstStyle/>
          <a:p>
            <a:pPr marL="12699" defTabSz="914358">
              <a:spcBef>
                <a:spcPts val="365"/>
              </a:spcBef>
            </a:pPr>
            <a:r>
              <a:rPr sz="2000" kern="0" dirty="0">
                <a:solidFill>
                  <a:srgbClr val="FFFFFF"/>
                </a:solidFill>
                <a:latin typeface="Tahoma"/>
                <a:cs typeface="Tahoma"/>
              </a:rPr>
              <a:t>Aprendizaje</a:t>
            </a:r>
            <a:r>
              <a:rPr sz="2000" kern="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kern="0" spc="-10" dirty="0">
                <a:solidFill>
                  <a:srgbClr val="FFFFFF"/>
                </a:solidFill>
                <a:latin typeface="Tahoma"/>
                <a:cs typeface="Tahoma"/>
              </a:rPr>
              <a:t>automático</a:t>
            </a:r>
            <a:endParaRPr sz="2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70529" defTabSz="914358">
              <a:spcBef>
                <a:spcPts val="155"/>
              </a:spcBef>
            </a:pPr>
            <a:r>
              <a:rPr sz="1200" kern="0" spc="-10" dirty="0">
                <a:solidFill>
                  <a:srgbClr val="FFFFFF"/>
                </a:solidFill>
                <a:latin typeface="Roboto"/>
                <a:cs typeface="Roboto"/>
              </a:rPr>
              <a:t>Datos</a:t>
            </a:r>
            <a:r>
              <a:rPr sz="1200" kern="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FFFFFF"/>
                </a:solidFill>
                <a:latin typeface="Roboto"/>
                <a:cs typeface="Roboto"/>
              </a:rPr>
              <a:t>estructurados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720056" defTabSz="914358">
              <a:spcBef>
                <a:spcPts val="5"/>
              </a:spcBef>
            </a:pPr>
            <a:r>
              <a:rPr sz="1100" kern="0" spc="-10" dirty="0">
                <a:solidFill>
                  <a:srgbClr val="FFFFFF"/>
                </a:solidFill>
                <a:latin typeface="Roboto"/>
                <a:cs typeface="Roboto"/>
              </a:rPr>
              <a:t>(Telemática,</a:t>
            </a:r>
            <a:r>
              <a:rPr sz="1100" kern="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FFFFFF"/>
                </a:solidFill>
                <a:latin typeface="Roboto"/>
                <a:cs typeface="Roboto"/>
              </a:rPr>
              <a:t>tabular)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0656" y="5545821"/>
            <a:ext cx="623526" cy="634956"/>
            <a:chOff x="130237" y="5545970"/>
            <a:chExt cx="623570" cy="63500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237" y="5571370"/>
              <a:ext cx="623525" cy="60942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5800" y="5550733"/>
              <a:ext cx="512445" cy="498475"/>
            </a:xfrm>
            <a:custGeom>
              <a:avLst/>
              <a:gdLst/>
              <a:ahLst/>
              <a:cxnLst/>
              <a:rect l="l" t="t" r="r" b="b"/>
              <a:pathLst>
                <a:path w="512445" h="498475">
                  <a:moveTo>
                    <a:pt x="256199" y="498299"/>
                  </a:moveTo>
                  <a:lnTo>
                    <a:pt x="210147" y="494285"/>
                  </a:lnTo>
                  <a:lnTo>
                    <a:pt x="166803" y="482712"/>
                  </a:lnTo>
                  <a:lnTo>
                    <a:pt x="126890" y="464283"/>
                  </a:lnTo>
                  <a:lnTo>
                    <a:pt x="91133" y="439703"/>
                  </a:lnTo>
                  <a:lnTo>
                    <a:pt x="60255" y="409674"/>
                  </a:lnTo>
                  <a:lnTo>
                    <a:pt x="34978" y="374900"/>
                  </a:lnTo>
                  <a:lnTo>
                    <a:pt x="16028" y="336086"/>
                  </a:lnTo>
                  <a:lnTo>
                    <a:pt x="4127" y="293935"/>
                  </a:lnTo>
                  <a:lnTo>
                    <a:pt x="0" y="249149"/>
                  </a:lnTo>
                  <a:lnTo>
                    <a:pt x="4127" y="204365"/>
                  </a:lnTo>
                  <a:lnTo>
                    <a:pt x="16028" y="162213"/>
                  </a:lnTo>
                  <a:lnTo>
                    <a:pt x="34978" y="123399"/>
                  </a:lnTo>
                  <a:lnTo>
                    <a:pt x="60255" y="88625"/>
                  </a:lnTo>
                  <a:lnTo>
                    <a:pt x="91133" y="58597"/>
                  </a:lnTo>
                  <a:lnTo>
                    <a:pt x="126890" y="34016"/>
                  </a:lnTo>
                  <a:lnTo>
                    <a:pt x="166803" y="15587"/>
                  </a:lnTo>
                  <a:lnTo>
                    <a:pt x="210147" y="4014"/>
                  </a:lnTo>
                  <a:lnTo>
                    <a:pt x="256199" y="0"/>
                  </a:lnTo>
                  <a:lnTo>
                    <a:pt x="306415" y="4831"/>
                  </a:lnTo>
                  <a:lnTo>
                    <a:pt x="354243" y="18965"/>
                  </a:lnTo>
                  <a:lnTo>
                    <a:pt x="398339" y="41860"/>
                  </a:lnTo>
                  <a:lnTo>
                    <a:pt x="437360" y="72974"/>
                  </a:lnTo>
                  <a:lnTo>
                    <a:pt x="469355" y="110921"/>
                  </a:lnTo>
                  <a:lnTo>
                    <a:pt x="492897" y="153804"/>
                  </a:lnTo>
                  <a:lnTo>
                    <a:pt x="507431" y="200316"/>
                  </a:lnTo>
                  <a:lnTo>
                    <a:pt x="512399" y="249149"/>
                  </a:lnTo>
                  <a:lnTo>
                    <a:pt x="508272" y="293935"/>
                  </a:lnTo>
                  <a:lnTo>
                    <a:pt x="496371" y="336086"/>
                  </a:lnTo>
                  <a:lnTo>
                    <a:pt x="477421" y="374900"/>
                  </a:lnTo>
                  <a:lnTo>
                    <a:pt x="452144" y="409674"/>
                  </a:lnTo>
                  <a:lnTo>
                    <a:pt x="421266" y="439703"/>
                  </a:lnTo>
                  <a:lnTo>
                    <a:pt x="385509" y="464283"/>
                  </a:lnTo>
                  <a:lnTo>
                    <a:pt x="345596" y="482712"/>
                  </a:lnTo>
                  <a:lnTo>
                    <a:pt x="302252" y="494285"/>
                  </a:lnTo>
                  <a:lnTo>
                    <a:pt x="256199" y="498299"/>
                  </a:lnTo>
                  <a:close/>
                </a:path>
              </a:pathLst>
            </a:custGeom>
            <a:solidFill>
              <a:srgbClr val="25477A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85800" y="5550733"/>
              <a:ext cx="512445" cy="498475"/>
            </a:xfrm>
            <a:custGeom>
              <a:avLst/>
              <a:gdLst/>
              <a:ahLst/>
              <a:cxnLst/>
              <a:rect l="l" t="t" r="r" b="b"/>
              <a:pathLst>
                <a:path w="512445" h="498475">
                  <a:moveTo>
                    <a:pt x="0" y="249149"/>
                  </a:moveTo>
                  <a:lnTo>
                    <a:pt x="4127" y="204365"/>
                  </a:lnTo>
                  <a:lnTo>
                    <a:pt x="16028" y="162213"/>
                  </a:lnTo>
                  <a:lnTo>
                    <a:pt x="34978" y="123399"/>
                  </a:lnTo>
                  <a:lnTo>
                    <a:pt x="60255" y="88625"/>
                  </a:lnTo>
                  <a:lnTo>
                    <a:pt x="91133" y="58597"/>
                  </a:lnTo>
                  <a:lnTo>
                    <a:pt x="126890" y="34016"/>
                  </a:lnTo>
                  <a:lnTo>
                    <a:pt x="166803" y="15587"/>
                  </a:lnTo>
                  <a:lnTo>
                    <a:pt x="210147" y="4014"/>
                  </a:lnTo>
                  <a:lnTo>
                    <a:pt x="256199" y="0"/>
                  </a:lnTo>
                  <a:lnTo>
                    <a:pt x="306415" y="4831"/>
                  </a:lnTo>
                  <a:lnTo>
                    <a:pt x="354243" y="18965"/>
                  </a:lnTo>
                  <a:lnTo>
                    <a:pt x="398339" y="41860"/>
                  </a:lnTo>
                  <a:lnTo>
                    <a:pt x="437360" y="72974"/>
                  </a:lnTo>
                  <a:lnTo>
                    <a:pt x="469355" y="110921"/>
                  </a:lnTo>
                  <a:lnTo>
                    <a:pt x="492897" y="153804"/>
                  </a:lnTo>
                  <a:lnTo>
                    <a:pt x="507431" y="200316"/>
                  </a:lnTo>
                  <a:lnTo>
                    <a:pt x="512399" y="249149"/>
                  </a:lnTo>
                  <a:lnTo>
                    <a:pt x="508272" y="293935"/>
                  </a:lnTo>
                  <a:lnTo>
                    <a:pt x="496371" y="336086"/>
                  </a:lnTo>
                  <a:lnTo>
                    <a:pt x="477421" y="374900"/>
                  </a:lnTo>
                  <a:lnTo>
                    <a:pt x="452144" y="409674"/>
                  </a:lnTo>
                  <a:lnTo>
                    <a:pt x="421266" y="439703"/>
                  </a:lnTo>
                  <a:lnTo>
                    <a:pt x="385509" y="464283"/>
                  </a:lnTo>
                  <a:lnTo>
                    <a:pt x="345596" y="482712"/>
                  </a:lnTo>
                  <a:lnTo>
                    <a:pt x="302252" y="494285"/>
                  </a:lnTo>
                  <a:lnTo>
                    <a:pt x="256199" y="498299"/>
                  </a:lnTo>
                  <a:lnTo>
                    <a:pt x="210147" y="494285"/>
                  </a:lnTo>
                  <a:lnTo>
                    <a:pt x="166803" y="482712"/>
                  </a:lnTo>
                  <a:lnTo>
                    <a:pt x="126890" y="464283"/>
                  </a:lnTo>
                  <a:lnTo>
                    <a:pt x="91133" y="439703"/>
                  </a:lnTo>
                  <a:lnTo>
                    <a:pt x="60255" y="409674"/>
                  </a:lnTo>
                  <a:lnTo>
                    <a:pt x="34978" y="374900"/>
                  </a:lnTo>
                  <a:lnTo>
                    <a:pt x="16028" y="336086"/>
                  </a:lnTo>
                  <a:lnTo>
                    <a:pt x="4127" y="293935"/>
                  </a:lnTo>
                  <a:lnTo>
                    <a:pt x="0" y="249149"/>
                  </a:lnTo>
                  <a:close/>
                </a:path>
              </a:pathLst>
            </a:custGeom>
            <a:ln w="9524">
              <a:solidFill>
                <a:srgbClr val="F7F9FA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4709" y="5644050"/>
            <a:ext cx="118736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600" kern="0" dirty="0">
                <a:solidFill>
                  <a:srgbClr val="25477A"/>
                </a:solidFill>
                <a:latin typeface="Roboto"/>
                <a:cs typeface="Roboto"/>
              </a:rPr>
              <a:t>IA</a:t>
            </a:r>
            <a:r>
              <a:rPr sz="1600" kern="0" spc="-15" dirty="0">
                <a:solidFill>
                  <a:srgbClr val="25477A"/>
                </a:solidFill>
                <a:latin typeface="Roboto"/>
                <a:cs typeface="Roboto"/>
              </a:rPr>
              <a:t> </a:t>
            </a:r>
            <a:r>
              <a:rPr sz="1600" kern="0" dirty="0">
                <a:solidFill>
                  <a:srgbClr val="25477A"/>
                </a:solidFill>
                <a:latin typeface="Roboto"/>
                <a:cs typeface="Roboto"/>
              </a:rPr>
              <a:t>en</a:t>
            </a:r>
            <a:r>
              <a:rPr sz="1600" kern="0" spc="-15" dirty="0">
                <a:solidFill>
                  <a:srgbClr val="25477A"/>
                </a:solidFill>
                <a:latin typeface="Roboto"/>
                <a:cs typeface="Roboto"/>
              </a:rPr>
              <a:t> </a:t>
            </a:r>
            <a:r>
              <a:rPr sz="1600" kern="0" spc="-10" dirty="0">
                <a:solidFill>
                  <a:srgbClr val="25477A"/>
                </a:solidFill>
                <a:latin typeface="Roboto"/>
                <a:cs typeface="Roboto"/>
              </a:rPr>
              <a:t>Geotab</a:t>
            </a:r>
            <a:endParaRPr sz="16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309795" y="4538356"/>
            <a:ext cx="2618556" cy="2075034"/>
            <a:chOff x="3309599" y="4538433"/>
            <a:chExt cx="2618740" cy="207518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9599" y="4563833"/>
              <a:ext cx="2618300" cy="20495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60399" y="4538433"/>
              <a:ext cx="2517140" cy="1948180"/>
            </a:xfrm>
            <a:custGeom>
              <a:avLst/>
              <a:gdLst/>
              <a:ahLst/>
              <a:cxnLst/>
              <a:rect l="l" t="t" r="r" b="b"/>
              <a:pathLst>
                <a:path w="2517140" h="1948179">
                  <a:moveTo>
                    <a:pt x="1258349" y="1947899"/>
                  </a:moveTo>
                  <a:lnTo>
                    <a:pt x="1203765" y="1947000"/>
                  </a:lnTo>
                  <a:lnTo>
                    <a:pt x="1149774" y="1944325"/>
                  </a:lnTo>
                  <a:lnTo>
                    <a:pt x="1096425" y="1939911"/>
                  </a:lnTo>
                  <a:lnTo>
                    <a:pt x="1043764" y="1933794"/>
                  </a:lnTo>
                  <a:lnTo>
                    <a:pt x="991838" y="1926013"/>
                  </a:lnTo>
                  <a:lnTo>
                    <a:pt x="940696" y="1916602"/>
                  </a:lnTo>
                  <a:lnTo>
                    <a:pt x="890383" y="1905598"/>
                  </a:lnTo>
                  <a:lnTo>
                    <a:pt x="840948" y="1893039"/>
                  </a:lnTo>
                  <a:lnTo>
                    <a:pt x="792437" y="1878960"/>
                  </a:lnTo>
                  <a:lnTo>
                    <a:pt x="744898" y="1863398"/>
                  </a:lnTo>
                  <a:lnTo>
                    <a:pt x="698377" y="1846389"/>
                  </a:lnTo>
                  <a:lnTo>
                    <a:pt x="652923" y="1827971"/>
                  </a:lnTo>
                  <a:lnTo>
                    <a:pt x="608583" y="1808179"/>
                  </a:lnTo>
                  <a:lnTo>
                    <a:pt x="565402" y="1787051"/>
                  </a:lnTo>
                  <a:lnTo>
                    <a:pt x="523430" y="1764622"/>
                  </a:lnTo>
                  <a:lnTo>
                    <a:pt x="482712" y="1740930"/>
                  </a:lnTo>
                  <a:lnTo>
                    <a:pt x="443297" y="1716010"/>
                  </a:lnTo>
                  <a:lnTo>
                    <a:pt x="405231" y="1689900"/>
                  </a:lnTo>
                  <a:lnTo>
                    <a:pt x="368562" y="1662636"/>
                  </a:lnTo>
                  <a:lnTo>
                    <a:pt x="333336" y="1634255"/>
                  </a:lnTo>
                  <a:lnTo>
                    <a:pt x="299602" y="1604792"/>
                  </a:lnTo>
                  <a:lnTo>
                    <a:pt x="267406" y="1574285"/>
                  </a:lnTo>
                  <a:lnTo>
                    <a:pt x="236795" y="1542770"/>
                  </a:lnTo>
                  <a:lnTo>
                    <a:pt x="207817" y="1510284"/>
                  </a:lnTo>
                  <a:lnTo>
                    <a:pt x="180519" y="1476863"/>
                  </a:lnTo>
                  <a:lnTo>
                    <a:pt x="154948" y="1442543"/>
                  </a:lnTo>
                  <a:lnTo>
                    <a:pt x="131152" y="1407362"/>
                  </a:lnTo>
                  <a:lnTo>
                    <a:pt x="109177" y="1371356"/>
                  </a:lnTo>
                  <a:lnTo>
                    <a:pt x="89070" y="1334561"/>
                  </a:lnTo>
                  <a:lnTo>
                    <a:pt x="70880" y="1297014"/>
                  </a:lnTo>
                  <a:lnTo>
                    <a:pt x="54653" y="1258752"/>
                  </a:lnTo>
                  <a:lnTo>
                    <a:pt x="40436" y="1219810"/>
                  </a:lnTo>
                  <a:lnTo>
                    <a:pt x="28277" y="1180227"/>
                  </a:lnTo>
                  <a:lnTo>
                    <a:pt x="18223" y="1140037"/>
                  </a:lnTo>
                  <a:lnTo>
                    <a:pt x="10321" y="1099278"/>
                  </a:lnTo>
                  <a:lnTo>
                    <a:pt x="4618" y="1057986"/>
                  </a:lnTo>
                  <a:lnTo>
                    <a:pt x="1162" y="1016197"/>
                  </a:lnTo>
                  <a:lnTo>
                    <a:pt x="0" y="973949"/>
                  </a:lnTo>
                  <a:lnTo>
                    <a:pt x="1162" y="931702"/>
                  </a:lnTo>
                  <a:lnTo>
                    <a:pt x="4618" y="889913"/>
                  </a:lnTo>
                  <a:lnTo>
                    <a:pt x="10321" y="848621"/>
                  </a:lnTo>
                  <a:lnTo>
                    <a:pt x="18223" y="807862"/>
                  </a:lnTo>
                  <a:lnTo>
                    <a:pt x="28277" y="767673"/>
                  </a:lnTo>
                  <a:lnTo>
                    <a:pt x="40436" y="728089"/>
                  </a:lnTo>
                  <a:lnTo>
                    <a:pt x="54653" y="689147"/>
                  </a:lnTo>
                  <a:lnTo>
                    <a:pt x="70880" y="650885"/>
                  </a:lnTo>
                  <a:lnTo>
                    <a:pt x="89070" y="613338"/>
                  </a:lnTo>
                  <a:lnTo>
                    <a:pt x="109177" y="576543"/>
                  </a:lnTo>
                  <a:lnTo>
                    <a:pt x="131152" y="540537"/>
                  </a:lnTo>
                  <a:lnTo>
                    <a:pt x="154948" y="505356"/>
                  </a:lnTo>
                  <a:lnTo>
                    <a:pt x="180519" y="471036"/>
                  </a:lnTo>
                  <a:lnTo>
                    <a:pt x="207817" y="437615"/>
                  </a:lnTo>
                  <a:lnTo>
                    <a:pt x="236795" y="405129"/>
                  </a:lnTo>
                  <a:lnTo>
                    <a:pt x="267406" y="373614"/>
                  </a:lnTo>
                  <a:lnTo>
                    <a:pt x="299602" y="343107"/>
                  </a:lnTo>
                  <a:lnTo>
                    <a:pt x="333336" y="313645"/>
                  </a:lnTo>
                  <a:lnTo>
                    <a:pt x="368562" y="285263"/>
                  </a:lnTo>
                  <a:lnTo>
                    <a:pt x="405231" y="257999"/>
                  </a:lnTo>
                  <a:lnTo>
                    <a:pt x="443297" y="231889"/>
                  </a:lnTo>
                  <a:lnTo>
                    <a:pt x="482712" y="206969"/>
                  </a:lnTo>
                  <a:lnTo>
                    <a:pt x="523430" y="183277"/>
                  </a:lnTo>
                  <a:lnTo>
                    <a:pt x="565402" y="160848"/>
                  </a:lnTo>
                  <a:lnTo>
                    <a:pt x="608583" y="139720"/>
                  </a:lnTo>
                  <a:lnTo>
                    <a:pt x="652923" y="119928"/>
                  </a:lnTo>
                  <a:lnTo>
                    <a:pt x="698377" y="101510"/>
                  </a:lnTo>
                  <a:lnTo>
                    <a:pt x="744898" y="84501"/>
                  </a:lnTo>
                  <a:lnTo>
                    <a:pt x="792437" y="68939"/>
                  </a:lnTo>
                  <a:lnTo>
                    <a:pt x="840948" y="54860"/>
                  </a:lnTo>
                  <a:lnTo>
                    <a:pt x="890383" y="42301"/>
                  </a:lnTo>
                  <a:lnTo>
                    <a:pt x="940696" y="31297"/>
                  </a:lnTo>
                  <a:lnTo>
                    <a:pt x="991838" y="21886"/>
                  </a:lnTo>
                  <a:lnTo>
                    <a:pt x="1043764" y="14105"/>
                  </a:lnTo>
                  <a:lnTo>
                    <a:pt x="1096425" y="7988"/>
                  </a:lnTo>
                  <a:lnTo>
                    <a:pt x="1149774" y="3574"/>
                  </a:lnTo>
                  <a:lnTo>
                    <a:pt x="1203765" y="899"/>
                  </a:lnTo>
                  <a:lnTo>
                    <a:pt x="1258349" y="0"/>
                  </a:lnTo>
                  <a:lnTo>
                    <a:pt x="1312934" y="899"/>
                  </a:lnTo>
                  <a:lnTo>
                    <a:pt x="1366925" y="3574"/>
                  </a:lnTo>
                  <a:lnTo>
                    <a:pt x="1420274" y="7988"/>
                  </a:lnTo>
                  <a:lnTo>
                    <a:pt x="1472935" y="14105"/>
                  </a:lnTo>
                  <a:lnTo>
                    <a:pt x="1524861" y="21886"/>
                  </a:lnTo>
                  <a:lnTo>
                    <a:pt x="1576003" y="31297"/>
                  </a:lnTo>
                  <a:lnTo>
                    <a:pt x="1626316" y="42301"/>
                  </a:lnTo>
                  <a:lnTo>
                    <a:pt x="1675751" y="54860"/>
                  </a:lnTo>
                  <a:lnTo>
                    <a:pt x="1724262" y="68939"/>
                  </a:lnTo>
                  <a:lnTo>
                    <a:pt x="1771801" y="84501"/>
                  </a:lnTo>
                  <a:lnTo>
                    <a:pt x="1818322" y="101510"/>
                  </a:lnTo>
                  <a:lnTo>
                    <a:pt x="1863776" y="119928"/>
                  </a:lnTo>
                  <a:lnTo>
                    <a:pt x="1908116" y="139720"/>
                  </a:lnTo>
                  <a:lnTo>
                    <a:pt x="1951297" y="160848"/>
                  </a:lnTo>
                  <a:lnTo>
                    <a:pt x="1993269" y="183277"/>
                  </a:lnTo>
                  <a:lnTo>
                    <a:pt x="2033987" y="206969"/>
                  </a:lnTo>
                  <a:lnTo>
                    <a:pt x="2073402" y="231889"/>
                  </a:lnTo>
                  <a:lnTo>
                    <a:pt x="2111468" y="257999"/>
                  </a:lnTo>
                  <a:lnTo>
                    <a:pt x="2148137" y="285263"/>
                  </a:lnTo>
                  <a:lnTo>
                    <a:pt x="2183363" y="313645"/>
                  </a:lnTo>
                  <a:lnTo>
                    <a:pt x="2217097" y="343107"/>
                  </a:lnTo>
                  <a:lnTo>
                    <a:pt x="2249293" y="373614"/>
                  </a:lnTo>
                  <a:lnTo>
                    <a:pt x="2279904" y="405129"/>
                  </a:lnTo>
                  <a:lnTo>
                    <a:pt x="2308882" y="437615"/>
                  </a:lnTo>
                  <a:lnTo>
                    <a:pt x="2336180" y="471036"/>
                  </a:lnTo>
                  <a:lnTo>
                    <a:pt x="2361751" y="505356"/>
                  </a:lnTo>
                  <a:lnTo>
                    <a:pt x="2385547" y="540537"/>
                  </a:lnTo>
                  <a:lnTo>
                    <a:pt x="2407522" y="576543"/>
                  </a:lnTo>
                  <a:lnTo>
                    <a:pt x="2427629" y="613338"/>
                  </a:lnTo>
                  <a:lnTo>
                    <a:pt x="2445819" y="650885"/>
                  </a:lnTo>
                  <a:lnTo>
                    <a:pt x="2462046" y="689147"/>
                  </a:lnTo>
                  <a:lnTo>
                    <a:pt x="2476263" y="728089"/>
                  </a:lnTo>
                  <a:lnTo>
                    <a:pt x="2488422" y="767673"/>
                  </a:lnTo>
                  <a:lnTo>
                    <a:pt x="2498476" y="807862"/>
                  </a:lnTo>
                  <a:lnTo>
                    <a:pt x="2506378" y="848621"/>
                  </a:lnTo>
                  <a:lnTo>
                    <a:pt x="2512081" y="889913"/>
                  </a:lnTo>
                  <a:lnTo>
                    <a:pt x="2515537" y="931702"/>
                  </a:lnTo>
                  <a:lnTo>
                    <a:pt x="2516699" y="973949"/>
                  </a:lnTo>
                  <a:lnTo>
                    <a:pt x="2515537" y="1016197"/>
                  </a:lnTo>
                  <a:lnTo>
                    <a:pt x="2512081" y="1057986"/>
                  </a:lnTo>
                  <a:lnTo>
                    <a:pt x="2506378" y="1099278"/>
                  </a:lnTo>
                  <a:lnTo>
                    <a:pt x="2498476" y="1140037"/>
                  </a:lnTo>
                  <a:lnTo>
                    <a:pt x="2488422" y="1180227"/>
                  </a:lnTo>
                  <a:lnTo>
                    <a:pt x="2476263" y="1219810"/>
                  </a:lnTo>
                  <a:lnTo>
                    <a:pt x="2462046" y="1258752"/>
                  </a:lnTo>
                  <a:lnTo>
                    <a:pt x="2445819" y="1297014"/>
                  </a:lnTo>
                  <a:lnTo>
                    <a:pt x="2427629" y="1334561"/>
                  </a:lnTo>
                  <a:lnTo>
                    <a:pt x="2407522" y="1371356"/>
                  </a:lnTo>
                  <a:lnTo>
                    <a:pt x="2385547" y="1407362"/>
                  </a:lnTo>
                  <a:lnTo>
                    <a:pt x="2361751" y="1442543"/>
                  </a:lnTo>
                  <a:lnTo>
                    <a:pt x="2336180" y="1476863"/>
                  </a:lnTo>
                  <a:lnTo>
                    <a:pt x="2308882" y="1510284"/>
                  </a:lnTo>
                  <a:lnTo>
                    <a:pt x="2279904" y="1542770"/>
                  </a:lnTo>
                  <a:lnTo>
                    <a:pt x="2249293" y="1574285"/>
                  </a:lnTo>
                  <a:lnTo>
                    <a:pt x="2217097" y="1604792"/>
                  </a:lnTo>
                  <a:lnTo>
                    <a:pt x="2183363" y="1634255"/>
                  </a:lnTo>
                  <a:lnTo>
                    <a:pt x="2148137" y="1662636"/>
                  </a:lnTo>
                  <a:lnTo>
                    <a:pt x="2111468" y="1689900"/>
                  </a:lnTo>
                  <a:lnTo>
                    <a:pt x="2073402" y="1716010"/>
                  </a:lnTo>
                  <a:lnTo>
                    <a:pt x="2033987" y="1740930"/>
                  </a:lnTo>
                  <a:lnTo>
                    <a:pt x="1993269" y="1764622"/>
                  </a:lnTo>
                  <a:lnTo>
                    <a:pt x="1951297" y="1787051"/>
                  </a:lnTo>
                  <a:lnTo>
                    <a:pt x="1908116" y="1808179"/>
                  </a:lnTo>
                  <a:lnTo>
                    <a:pt x="1863776" y="1827971"/>
                  </a:lnTo>
                  <a:lnTo>
                    <a:pt x="1818322" y="1846389"/>
                  </a:lnTo>
                  <a:lnTo>
                    <a:pt x="1771801" y="1863398"/>
                  </a:lnTo>
                  <a:lnTo>
                    <a:pt x="1724262" y="1878960"/>
                  </a:lnTo>
                  <a:lnTo>
                    <a:pt x="1675751" y="1893039"/>
                  </a:lnTo>
                  <a:lnTo>
                    <a:pt x="1626316" y="1905598"/>
                  </a:lnTo>
                  <a:lnTo>
                    <a:pt x="1576003" y="1916602"/>
                  </a:lnTo>
                  <a:lnTo>
                    <a:pt x="1524861" y="1926013"/>
                  </a:lnTo>
                  <a:lnTo>
                    <a:pt x="1472935" y="1933794"/>
                  </a:lnTo>
                  <a:lnTo>
                    <a:pt x="1420274" y="1939911"/>
                  </a:lnTo>
                  <a:lnTo>
                    <a:pt x="1366925" y="1944325"/>
                  </a:lnTo>
                  <a:lnTo>
                    <a:pt x="1312934" y="1947000"/>
                  </a:lnTo>
                  <a:lnTo>
                    <a:pt x="1258349" y="1947899"/>
                  </a:lnTo>
                  <a:close/>
                </a:path>
              </a:pathLst>
            </a:custGeom>
            <a:solidFill>
              <a:srgbClr val="00AEFF">
                <a:alpha val="43139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991499" y="672228"/>
            <a:ext cx="3360818" cy="99001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2400" kern="0" dirty="0">
                <a:solidFill>
                  <a:srgbClr val="FFFFFF"/>
                </a:solidFill>
                <a:latin typeface="Tahoma"/>
                <a:cs typeface="Tahoma"/>
              </a:rPr>
              <a:t>Inteligencia</a:t>
            </a:r>
            <a:r>
              <a:rPr sz="2400" kern="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kern="0" spc="-10" dirty="0">
                <a:solidFill>
                  <a:srgbClr val="FFFFFF"/>
                </a:solidFill>
                <a:latin typeface="Tahoma"/>
                <a:cs typeface="Tahoma"/>
              </a:rPr>
              <a:t>artificial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2165" marR="1167076" algn="ctr" defTabSz="914358">
              <a:spcBef>
                <a:spcPts val="885"/>
              </a:spcBef>
            </a:pPr>
            <a:r>
              <a:rPr sz="1100" kern="0" spc="-20" dirty="0">
                <a:solidFill>
                  <a:srgbClr val="FFFFFF"/>
                </a:solidFill>
                <a:latin typeface="Roboto"/>
                <a:cs typeface="Roboto"/>
              </a:rPr>
              <a:t>Razonamiento </a:t>
            </a:r>
            <a:r>
              <a:rPr sz="1100" kern="0" spc="-10" dirty="0">
                <a:solidFill>
                  <a:srgbClr val="FFFFFF"/>
                </a:solidFill>
                <a:latin typeface="Roboto"/>
                <a:cs typeface="Roboto"/>
              </a:rPr>
              <a:t>Automatizado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R="5080" algn="r" defTabSz="914358">
              <a:lnSpc>
                <a:spcPts val="1200"/>
              </a:lnSpc>
            </a:pPr>
            <a:r>
              <a:rPr sz="1100" kern="0" spc="-10" dirty="0">
                <a:solidFill>
                  <a:srgbClr val="FFFFFF"/>
                </a:solidFill>
                <a:latin typeface="Tahoma"/>
                <a:cs typeface="Tahoma"/>
              </a:rPr>
              <a:t>Programación</a:t>
            </a:r>
            <a:endParaRPr sz="11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85577" y="1638678"/>
            <a:ext cx="829252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spc="-10" dirty="0">
                <a:solidFill>
                  <a:srgbClr val="FFFFFF"/>
                </a:solidFill>
                <a:latin typeface="Tahoma"/>
                <a:cs typeface="Tahoma"/>
              </a:rPr>
              <a:t>probabilística</a:t>
            </a:r>
            <a:endParaRPr sz="11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29539" y="4824738"/>
            <a:ext cx="2092813" cy="139012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67648" defTabSz="914358">
              <a:spcBef>
                <a:spcPts val="100"/>
              </a:spcBef>
            </a:pPr>
            <a:r>
              <a:rPr sz="1500" kern="0" dirty="0">
                <a:solidFill>
                  <a:srgbClr val="E7E6E6"/>
                </a:solidFill>
                <a:latin typeface="Tahoma"/>
                <a:cs typeface="Tahoma"/>
              </a:rPr>
              <a:t>IA</a:t>
            </a:r>
            <a:r>
              <a:rPr sz="1500" kern="0" spc="-25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1500" kern="0" spc="-10" dirty="0">
                <a:solidFill>
                  <a:srgbClr val="E7E6E6"/>
                </a:solidFill>
                <a:latin typeface="Tahoma"/>
                <a:cs typeface="Tahoma"/>
              </a:rPr>
              <a:t>generativa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699" marR="1160091" defTabSz="914358">
              <a:spcBef>
                <a:spcPts val="1255"/>
              </a:spcBef>
            </a:pPr>
            <a:r>
              <a:rPr sz="900" kern="0" dirty="0">
                <a:solidFill>
                  <a:srgbClr val="E7E6E6"/>
                </a:solidFill>
                <a:latin typeface="Tahoma"/>
                <a:cs typeface="Tahoma"/>
              </a:rPr>
              <a:t>Modelos</a:t>
            </a:r>
            <a:r>
              <a:rPr sz="900" kern="0" spc="-35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900" kern="0" spc="-10" dirty="0">
                <a:solidFill>
                  <a:srgbClr val="E7E6E6"/>
                </a:solidFill>
                <a:latin typeface="Tahoma"/>
                <a:cs typeface="Tahoma"/>
              </a:rPr>
              <a:t>grandes </a:t>
            </a:r>
            <a:r>
              <a:rPr sz="900" kern="0" dirty="0">
                <a:solidFill>
                  <a:srgbClr val="E7E6E6"/>
                </a:solidFill>
                <a:latin typeface="Tahoma"/>
                <a:cs typeface="Tahoma"/>
              </a:rPr>
              <a:t>de</a:t>
            </a:r>
            <a:r>
              <a:rPr sz="900" kern="0" spc="-30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900" kern="0" dirty="0">
                <a:solidFill>
                  <a:srgbClr val="E7E6E6"/>
                </a:solidFill>
                <a:latin typeface="Tahoma"/>
                <a:cs typeface="Tahoma"/>
              </a:rPr>
              <a:t>lenguaje</a:t>
            </a:r>
            <a:r>
              <a:rPr sz="900" kern="0" spc="-30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900" kern="0" spc="-10" dirty="0">
                <a:solidFill>
                  <a:srgbClr val="E7E6E6"/>
                </a:solidFill>
                <a:latin typeface="Tahoma"/>
                <a:cs typeface="Tahoma"/>
              </a:rPr>
              <a:t>(LLM)</a:t>
            </a:r>
            <a:endParaRPr sz="9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31843" marR="5080" defTabSz="914358">
              <a:spcBef>
                <a:spcPts val="240"/>
              </a:spcBef>
            </a:pPr>
            <a:r>
              <a:rPr sz="900" kern="0" dirty="0">
                <a:solidFill>
                  <a:srgbClr val="E7E6E6"/>
                </a:solidFill>
                <a:latin typeface="Tahoma"/>
                <a:cs typeface="Tahoma"/>
              </a:rPr>
              <a:t>Modelos</a:t>
            </a:r>
            <a:r>
              <a:rPr sz="900" kern="0" spc="-35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900" kern="0" spc="-10" dirty="0">
                <a:solidFill>
                  <a:srgbClr val="E7E6E6"/>
                </a:solidFill>
                <a:latin typeface="Tahoma"/>
                <a:cs typeface="Tahoma"/>
              </a:rPr>
              <a:t>grandes </a:t>
            </a:r>
            <a:r>
              <a:rPr sz="900" kern="0" dirty="0">
                <a:solidFill>
                  <a:srgbClr val="E7E6E6"/>
                </a:solidFill>
                <a:latin typeface="Tahoma"/>
                <a:cs typeface="Tahoma"/>
              </a:rPr>
              <a:t>visuales</a:t>
            </a:r>
            <a:r>
              <a:rPr sz="900" kern="0" spc="-40" dirty="0">
                <a:solidFill>
                  <a:srgbClr val="E7E6E6"/>
                </a:solidFill>
                <a:latin typeface="Tahoma"/>
                <a:cs typeface="Tahoma"/>
              </a:rPr>
              <a:t> </a:t>
            </a:r>
            <a:r>
              <a:rPr sz="900" kern="0" spc="-10" dirty="0">
                <a:solidFill>
                  <a:srgbClr val="E7E6E6"/>
                </a:solidFill>
                <a:latin typeface="Tahoma"/>
                <a:cs typeface="Tahoma"/>
              </a:rPr>
              <a:t>(LVM)</a:t>
            </a:r>
            <a:endParaRPr sz="9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92396" defTabSz="914358">
              <a:spcBef>
                <a:spcPts val="605"/>
              </a:spcBef>
            </a:pPr>
            <a:r>
              <a:rPr sz="1200" kern="0" spc="-10" dirty="0">
                <a:solidFill>
                  <a:srgbClr val="FFFFFF"/>
                </a:solidFill>
                <a:latin typeface="Roboto"/>
                <a:cs typeface="Roboto"/>
              </a:rPr>
              <a:t>Datos</a:t>
            </a:r>
            <a:r>
              <a:rPr sz="1200" kern="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FFFFFF"/>
                </a:solidFill>
                <a:latin typeface="Roboto"/>
                <a:cs typeface="Roboto"/>
              </a:rPr>
              <a:t>no</a:t>
            </a:r>
            <a:r>
              <a:rPr sz="1200" kern="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FFFFFF"/>
                </a:solidFill>
                <a:latin typeface="Roboto"/>
                <a:cs typeface="Roboto"/>
              </a:rPr>
              <a:t>estructurados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91126" defTabSz="914358">
              <a:spcBef>
                <a:spcPts val="10"/>
              </a:spcBef>
            </a:pPr>
            <a:r>
              <a:rPr sz="900" kern="0" spc="-10" dirty="0">
                <a:solidFill>
                  <a:srgbClr val="FFFFFF"/>
                </a:solidFill>
                <a:latin typeface="Roboto"/>
                <a:cs typeface="Roboto"/>
              </a:rPr>
              <a:t>(Texto/Imágenes/Vídeo/Audio)</a:t>
            </a:r>
            <a:endParaRPr sz="9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438797" y="1427445"/>
            <a:ext cx="5567289" cy="5054245"/>
            <a:chOff x="1438470" y="1427304"/>
            <a:chExt cx="5567680" cy="5054600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8470" y="1452704"/>
              <a:ext cx="5567525" cy="50287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94033" y="1432066"/>
              <a:ext cx="5456555" cy="4918075"/>
            </a:xfrm>
            <a:custGeom>
              <a:avLst/>
              <a:gdLst/>
              <a:ahLst/>
              <a:cxnLst/>
              <a:rect l="l" t="t" r="r" b="b"/>
              <a:pathLst>
                <a:path w="5456555" h="4918075">
                  <a:moveTo>
                    <a:pt x="0" y="2458800"/>
                  </a:moveTo>
                  <a:lnTo>
                    <a:pt x="461" y="2413124"/>
                  </a:lnTo>
                  <a:lnTo>
                    <a:pt x="1839" y="2367651"/>
                  </a:lnTo>
                  <a:lnTo>
                    <a:pt x="4127" y="2322387"/>
                  </a:lnTo>
                  <a:lnTo>
                    <a:pt x="7316" y="2277339"/>
                  </a:lnTo>
                  <a:lnTo>
                    <a:pt x="11399" y="2232514"/>
                  </a:lnTo>
                  <a:lnTo>
                    <a:pt x="16367" y="2187921"/>
                  </a:lnTo>
                  <a:lnTo>
                    <a:pt x="22212" y="2143565"/>
                  </a:lnTo>
                  <a:lnTo>
                    <a:pt x="28927" y="2099454"/>
                  </a:lnTo>
                  <a:lnTo>
                    <a:pt x="36503" y="2055595"/>
                  </a:lnTo>
                  <a:lnTo>
                    <a:pt x="44933" y="2011996"/>
                  </a:lnTo>
                  <a:lnTo>
                    <a:pt x="54208" y="1968663"/>
                  </a:lnTo>
                  <a:lnTo>
                    <a:pt x="64321" y="1925604"/>
                  </a:lnTo>
                  <a:lnTo>
                    <a:pt x="75264" y="1882826"/>
                  </a:lnTo>
                  <a:lnTo>
                    <a:pt x="87028" y="1840336"/>
                  </a:lnTo>
                  <a:lnTo>
                    <a:pt x="99606" y="1798141"/>
                  </a:lnTo>
                  <a:lnTo>
                    <a:pt x="112990" y="1756249"/>
                  </a:lnTo>
                  <a:lnTo>
                    <a:pt x="127171" y="1714667"/>
                  </a:lnTo>
                  <a:lnTo>
                    <a:pt x="142142" y="1673401"/>
                  </a:lnTo>
                  <a:lnTo>
                    <a:pt x="157895" y="1632459"/>
                  </a:lnTo>
                  <a:lnTo>
                    <a:pt x="174422" y="1591849"/>
                  </a:lnTo>
                  <a:lnTo>
                    <a:pt x="191714" y="1551577"/>
                  </a:lnTo>
                  <a:lnTo>
                    <a:pt x="209765" y="1511650"/>
                  </a:lnTo>
                  <a:lnTo>
                    <a:pt x="228565" y="1472077"/>
                  </a:lnTo>
                  <a:lnTo>
                    <a:pt x="248108" y="1432863"/>
                  </a:lnTo>
                  <a:lnTo>
                    <a:pt x="268384" y="1394016"/>
                  </a:lnTo>
                  <a:lnTo>
                    <a:pt x="289387" y="1355544"/>
                  </a:lnTo>
                  <a:lnTo>
                    <a:pt x="311107" y="1317453"/>
                  </a:lnTo>
                  <a:lnTo>
                    <a:pt x="333538" y="1279750"/>
                  </a:lnTo>
                  <a:lnTo>
                    <a:pt x="356671" y="1242444"/>
                  </a:lnTo>
                  <a:lnTo>
                    <a:pt x="380498" y="1205540"/>
                  </a:lnTo>
                  <a:lnTo>
                    <a:pt x="405011" y="1169047"/>
                  </a:lnTo>
                  <a:lnTo>
                    <a:pt x="430202" y="1132971"/>
                  </a:lnTo>
                  <a:lnTo>
                    <a:pt x="456064" y="1097319"/>
                  </a:lnTo>
                  <a:lnTo>
                    <a:pt x="482588" y="1062100"/>
                  </a:lnTo>
                  <a:lnTo>
                    <a:pt x="509766" y="1027319"/>
                  </a:lnTo>
                  <a:lnTo>
                    <a:pt x="537591" y="992984"/>
                  </a:lnTo>
                  <a:lnTo>
                    <a:pt x="566054" y="959103"/>
                  </a:lnTo>
                  <a:lnTo>
                    <a:pt x="595147" y="925682"/>
                  </a:lnTo>
                  <a:lnTo>
                    <a:pt x="624863" y="892729"/>
                  </a:lnTo>
                  <a:lnTo>
                    <a:pt x="655193" y="860250"/>
                  </a:lnTo>
                  <a:lnTo>
                    <a:pt x="686130" y="828254"/>
                  </a:lnTo>
                  <a:lnTo>
                    <a:pt x="717666" y="796746"/>
                  </a:lnTo>
                  <a:lnTo>
                    <a:pt x="749792" y="765735"/>
                  </a:lnTo>
                  <a:lnTo>
                    <a:pt x="782500" y="735228"/>
                  </a:lnTo>
                  <a:lnTo>
                    <a:pt x="815784" y="705231"/>
                  </a:lnTo>
                  <a:lnTo>
                    <a:pt x="849634" y="675753"/>
                  </a:lnTo>
                  <a:lnTo>
                    <a:pt x="884042" y="646799"/>
                  </a:lnTo>
                  <a:lnTo>
                    <a:pt x="919002" y="618377"/>
                  </a:lnTo>
                  <a:lnTo>
                    <a:pt x="954504" y="590495"/>
                  </a:lnTo>
                  <a:lnTo>
                    <a:pt x="990541" y="563160"/>
                  </a:lnTo>
                  <a:lnTo>
                    <a:pt x="1027105" y="536378"/>
                  </a:lnTo>
                  <a:lnTo>
                    <a:pt x="1064188" y="510158"/>
                  </a:lnTo>
                  <a:lnTo>
                    <a:pt x="1101781" y="484506"/>
                  </a:lnTo>
                  <a:lnTo>
                    <a:pt x="1139878" y="459429"/>
                  </a:lnTo>
                  <a:lnTo>
                    <a:pt x="1178469" y="434934"/>
                  </a:lnTo>
                  <a:lnTo>
                    <a:pt x="1217548" y="411029"/>
                  </a:lnTo>
                  <a:lnTo>
                    <a:pt x="1257106" y="387721"/>
                  </a:lnTo>
                  <a:lnTo>
                    <a:pt x="1297134" y="365017"/>
                  </a:lnTo>
                  <a:lnTo>
                    <a:pt x="1337626" y="342925"/>
                  </a:lnTo>
                  <a:lnTo>
                    <a:pt x="1378573" y="321451"/>
                  </a:lnTo>
                  <a:lnTo>
                    <a:pt x="1419967" y="300602"/>
                  </a:lnTo>
                  <a:lnTo>
                    <a:pt x="1461800" y="280387"/>
                  </a:lnTo>
                  <a:lnTo>
                    <a:pt x="1504065" y="260811"/>
                  </a:lnTo>
                  <a:lnTo>
                    <a:pt x="1546752" y="241882"/>
                  </a:lnTo>
                  <a:lnTo>
                    <a:pt x="1589855" y="223608"/>
                  </a:lnTo>
                  <a:lnTo>
                    <a:pt x="1633366" y="205995"/>
                  </a:lnTo>
                  <a:lnTo>
                    <a:pt x="1677275" y="189051"/>
                  </a:lnTo>
                  <a:lnTo>
                    <a:pt x="1721576" y="172783"/>
                  </a:lnTo>
                  <a:lnTo>
                    <a:pt x="1766261" y="157198"/>
                  </a:lnTo>
                  <a:lnTo>
                    <a:pt x="1811321" y="142303"/>
                  </a:lnTo>
                  <a:lnTo>
                    <a:pt x="1856748" y="128106"/>
                  </a:lnTo>
                  <a:lnTo>
                    <a:pt x="1902535" y="114613"/>
                  </a:lnTo>
                  <a:lnTo>
                    <a:pt x="1948674" y="101832"/>
                  </a:lnTo>
                  <a:lnTo>
                    <a:pt x="1995156" y="89770"/>
                  </a:lnTo>
                  <a:lnTo>
                    <a:pt x="2041974" y="78434"/>
                  </a:lnTo>
                  <a:lnTo>
                    <a:pt x="2089119" y="67832"/>
                  </a:lnTo>
                  <a:lnTo>
                    <a:pt x="2136584" y="57970"/>
                  </a:lnTo>
                  <a:lnTo>
                    <a:pt x="2184361" y="48855"/>
                  </a:lnTo>
                  <a:lnTo>
                    <a:pt x="2232441" y="40496"/>
                  </a:lnTo>
                  <a:lnTo>
                    <a:pt x="2280818" y="32899"/>
                  </a:lnTo>
                  <a:lnTo>
                    <a:pt x="2329482" y="26070"/>
                  </a:lnTo>
                  <a:lnTo>
                    <a:pt x="2378426" y="20019"/>
                  </a:lnTo>
                  <a:lnTo>
                    <a:pt x="2427641" y="14751"/>
                  </a:lnTo>
                  <a:lnTo>
                    <a:pt x="2477121" y="10273"/>
                  </a:lnTo>
                  <a:lnTo>
                    <a:pt x="2526857" y="6594"/>
                  </a:lnTo>
                  <a:lnTo>
                    <a:pt x="2576840" y="3720"/>
                  </a:lnTo>
                  <a:lnTo>
                    <a:pt x="2627064" y="1658"/>
                  </a:lnTo>
                  <a:lnTo>
                    <a:pt x="2677520" y="415"/>
                  </a:lnTo>
                  <a:lnTo>
                    <a:pt x="2728199" y="0"/>
                  </a:lnTo>
                  <a:lnTo>
                    <a:pt x="2778879" y="415"/>
                  </a:lnTo>
                  <a:lnTo>
                    <a:pt x="2829335" y="1658"/>
                  </a:lnTo>
                  <a:lnTo>
                    <a:pt x="2879558" y="3720"/>
                  </a:lnTo>
                  <a:lnTo>
                    <a:pt x="2929542" y="6594"/>
                  </a:lnTo>
                  <a:lnTo>
                    <a:pt x="2979278" y="10273"/>
                  </a:lnTo>
                  <a:lnTo>
                    <a:pt x="3028757" y="14751"/>
                  </a:lnTo>
                  <a:lnTo>
                    <a:pt x="3077973" y="20019"/>
                  </a:lnTo>
                  <a:lnTo>
                    <a:pt x="3126917" y="26070"/>
                  </a:lnTo>
                  <a:lnTo>
                    <a:pt x="3175581" y="32899"/>
                  </a:lnTo>
                  <a:lnTo>
                    <a:pt x="3223958" y="40496"/>
                  </a:lnTo>
                  <a:lnTo>
                    <a:pt x="3272038" y="48855"/>
                  </a:lnTo>
                  <a:lnTo>
                    <a:pt x="3319815" y="57970"/>
                  </a:lnTo>
                  <a:lnTo>
                    <a:pt x="3367280" y="67832"/>
                  </a:lnTo>
                  <a:lnTo>
                    <a:pt x="3414425" y="78434"/>
                  </a:lnTo>
                  <a:lnTo>
                    <a:pt x="3461243" y="89770"/>
                  </a:lnTo>
                  <a:lnTo>
                    <a:pt x="3507725" y="101832"/>
                  </a:lnTo>
                  <a:lnTo>
                    <a:pt x="3553864" y="114613"/>
                  </a:lnTo>
                  <a:lnTo>
                    <a:pt x="3599651" y="128106"/>
                  </a:lnTo>
                  <a:lnTo>
                    <a:pt x="3645078" y="142303"/>
                  </a:lnTo>
                  <a:lnTo>
                    <a:pt x="3690138" y="157198"/>
                  </a:lnTo>
                  <a:lnTo>
                    <a:pt x="3734823" y="172783"/>
                  </a:lnTo>
                  <a:lnTo>
                    <a:pt x="3779124" y="189051"/>
                  </a:lnTo>
                  <a:lnTo>
                    <a:pt x="3823033" y="205995"/>
                  </a:lnTo>
                  <a:lnTo>
                    <a:pt x="3866544" y="223608"/>
                  </a:lnTo>
                  <a:lnTo>
                    <a:pt x="3909647" y="241882"/>
                  </a:lnTo>
                  <a:lnTo>
                    <a:pt x="3952334" y="260811"/>
                  </a:lnTo>
                  <a:lnTo>
                    <a:pt x="3994599" y="280387"/>
                  </a:lnTo>
                  <a:lnTo>
                    <a:pt x="4036432" y="300602"/>
                  </a:lnTo>
                  <a:lnTo>
                    <a:pt x="4077826" y="321451"/>
                  </a:lnTo>
                  <a:lnTo>
                    <a:pt x="4118773" y="342925"/>
                  </a:lnTo>
                  <a:lnTo>
                    <a:pt x="4159265" y="365017"/>
                  </a:lnTo>
                  <a:lnTo>
                    <a:pt x="4199293" y="387721"/>
                  </a:lnTo>
                  <a:lnTo>
                    <a:pt x="4238851" y="411029"/>
                  </a:lnTo>
                  <a:lnTo>
                    <a:pt x="4277930" y="434934"/>
                  </a:lnTo>
                  <a:lnTo>
                    <a:pt x="4316521" y="459429"/>
                  </a:lnTo>
                  <a:lnTo>
                    <a:pt x="4354618" y="484506"/>
                  </a:lnTo>
                  <a:lnTo>
                    <a:pt x="4392211" y="510158"/>
                  </a:lnTo>
                  <a:lnTo>
                    <a:pt x="4429294" y="536378"/>
                  </a:lnTo>
                  <a:lnTo>
                    <a:pt x="4465858" y="563160"/>
                  </a:lnTo>
                  <a:lnTo>
                    <a:pt x="4501895" y="590495"/>
                  </a:lnTo>
                  <a:lnTo>
                    <a:pt x="4537397" y="618377"/>
                  </a:lnTo>
                  <a:lnTo>
                    <a:pt x="4572357" y="646799"/>
                  </a:lnTo>
                  <a:lnTo>
                    <a:pt x="4606765" y="675753"/>
                  </a:lnTo>
                  <a:lnTo>
                    <a:pt x="4640615" y="705231"/>
                  </a:lnTo>
                  <a:lnTo>
                    <a:pt x="4673899" y="735228"/>
                  </a:lnTo>
                  <a:lnTo>
                    <a:pt x="4706607" y="765735"/>
                  </a:lnTo>
                  <a:lnTo>
                    <a:pt x="4738733" y="796746"/>
                  </a:lnTo>
                  <a:lnTo>
                    <a:pt x="4770269" y="828254"/>
                  </a:lnTo>
                  <a:lnTo>
                    <a:pt x="4801206" y="860250"/>
                  </a:lnTo>
                  <a:lnTo>
                    <a:pt x="4831536" y="892729"/>
                  </a:lnTo>
                  <a:lnTo>
                    <a:pt x="4861252" y="925682"/>
                  </a:lnTo>
                  <a:lnTo>
                    <a:pt x="4890345" y="959103"/>
                  </a:lnTo>
                  <a:lnTo>
                    <a:pt x="4918808" y="992984"/>
                  </a:lnTo>
                  <a:lnTo>
                    <a:pt x="4946633" y="1027319"/>
                  </a:lnTo>
                  <a:lnTo>
                    <a:pt x="4973811" y="1062100"/>
                  </a:lnTo>
                  <a:lnTo>
                    <a:pt x="5000335" y="1097319"/>
                  </a:lnTo>
                  <a:lnTo>
                    <a:pt x="5026197" y="1132971"/>
                  </a:lnTo>
                  <a:lnTo>
                    <a:pt x="5051388" y="1169047"/>
                  </a:lnTo>
                  <a:lnTo>
                    <a:pt x="5075901" y="1205540"/>
                  </a:lnTo>
                  <a:lnTo>
                    <a:pt x="5099728" y="1242444"/>
                  </a:lnTo>
                  <a:lnTo>
                    <a:pt x="5122861" y="1279750"/>
                  </a:lnTo>
                  <a:lnTo>
                    <a:pt x="5145292" y="1317453"/>
                  </a:lnTo>
                  <a:lnTo>
                    <a:pt x="5167012" y="1355544"/>
                  </a:lnTo>
                  <a:lnTo>
                    <a:pt x="5188015" y="1394016"/>
                  </a:lnTo>
                  <a:lnTo>
                    <a:pt x="5208291" y="1432863"/>
                  </a:lnTo>
                  <a:lnTo>
                    <a:pt x="5227834" y="1472077"/>
                  </a:lnTo>
                  <a:lnTo>
                    <a:pt x="5246634" y="1511650"/>
                  </a:lnTo>
                  <a:lnTo>
                    <a:pt x="5264685" y="1551577"/>
                  </a:lnTo>
                  <a:lnTo>
                    <a:pt x="5281977" y="1591849"/>
                  </a:lnTo>
                  <a:lnTo>
                    <a:pt x="5298504" y="1632459"/>
                  </a:lnTo>
                  <a:lnTo>
                    <a:pt x="5314257" y="1673401"/>
                  </a:lnTo>
                  <a:lnTo>
                    <a:pt x="5329228" y="1714667"/>
                  </a:lnTo>
                  <a:lnTo>
                    <a:pt x="5343410" y="1756249"/>
                  </a:lnTo>
                  <a:lnTo>
                    <a:pt x="5356793" y="1798141"/>
                  </a:lnTo>
                  <a:lnTo>
                    <a:pt x="5369371" y="1840336"/>
                  </a:lnTo>
                  <a:lnTo>
                    <a:pt x="5381135" y="1882826"/>
                  </a:lnTo>
                  <a:lnTo>
                    <a:pt x="5392078" y="1925604"/>
                  </a:lnTo>
                  <a:lnTo>
                    <a:pt x="5402191" y="1968663"/>
                  </a:lnTo>
                  <a:lnTo>
                    <a:pt x="5411466" y="2011996"/>
                  </a:lnTo>
                  <a:lnTo>
                    <a:pt x="5419896" y="2055595"/>
                  </a:lnTo>
                  <a:lnTo>
                    <a:pt x="5427472" y="2099454"/>
                  </a:lnTo>
                  <a:lnTo>
                    <a:pt x="5434187" y="2143565"/>
                  </a:lnTo>
                  <a:lnTo>
                    <a:pt x="5440032" y="2187921"/>
                  </a:lnTo>
                  <a:lnTo>
                    <a:pt x="5445000" y="2232514"/>
                  </a:lnTo>
                  <a:lnTo>
                    <a:pt x="5449083" y="2277339"/>
                  </a:lnTo>
                  <a:lnTo>
                    <a:pt x="5452272" y="2322387"/>
                  </a:lnTo>
                  <a:lnTo>
                    <a:pt x="5454560" y="2367651"/>
                  </a:lnTo>
                  <a:lnTo>
                    <a:pt x="5455938" y="2413124"/>
                  </a:lnTo>
                  <a:lnTo>
                    <a:pt x="5456400" y="2458800"/>
                  </a:lnTo>
                  <a:lnTo>
                    <a:pt x="5455938" y="2504475"/>
                  </a:lnTo>
                  <a:lnTo>
                    <a:pt x="5454560" y="2549948"/>
                  </a:lnTo>
                  <a:lnTo>
                    <a:pt x="5452272" y="2595212"/>
                  </a:lnTo>
                  <a:lnTo>
                    <a:pt x="5449083" y="2640260"/>
                  </a:lnTo>
                  <a:lnTo>
                    <a:pt x="5445000" y="2685085"/>
                  </a:lnTo>
                  <a:lnTo>
                    <a:pt x="5440032" y="2729678"/>
                  </a:lnTo>
                  <a:lnTo>
                    <a:pt x="5434187" y="2774034"/>
                  </a:lnTo>
                  <a:lnTo>
                    <a:pt x="5427472" y="2818145"/>
                  </a:lnTo>
                  <a:lnTo>
                    <a:pt x="5419896" y="2862004"/>
                  </a:lnTo>
                  <a:lnTo>
                    <a:pt x="5411466" y="2905603"/>
                  </a:lnTo>
                  <a:lnTo>
                    <a:pt x="5402191" y="2948936"/>
                  </a:lnTo>
                  <a:lnTo>
                    <a:pt x="5392078" y="2991995"/>
                  </a:lnTo>
                  <a:lnTo>
                    <a:pt x="5381135" y="3034773"/>
                  </a:lnTo>
                  <a:lnTo>
                    <a:pt x="5369371" y="3077263"/>
                  </a:lnTo>
                  <a:lnTo>
                    <a:pt x="5356793" y="3119458"/>
                  </a:lnTo>
                  <a:lnTo>
                    <a:pt x="5343410" y="3161350"/>
                  </a:lnTo>
                  <a:lnTo>
                    <a:pt x="5329228" y="3202932"/>
                  </a:lnTo>
                  <a:lnTo>
                    <a:pt x="5314257" y="3244198"/>
                  </a:lnTo>
                  <a:lnTo>
                    <a:pt x="5298504" y="3285140"/>
                  </a:lnTo>
                  <a:lnTo>
                    <a:pt x="5281977" y="3325750"/>
                  </a:lnTo>
                  <a:lnTo>
                    <a:pt x="5264685" y="3366022"/>
                  </a:lnTo>
                  <a:lnTo>
                    <a:pt x="5246634" y="3405949"/>
                  </a:lnTo>
                  <a:lnTo>
                    <a:pt x="5227834" y="3445522"/>
                  </a:lnTo>
                  <a:lnTo>
                    <a:pt x="5208291" y="3484736"/>
                  </a:lnTo>
                  <a:lnTo>
                    <a:pt x="5188015" y="3523583"/>
                  </a:lnTo>
                  <a:lnTo>
                    <a:pt x="5167012" y="3562055"/>
                  </a:lnTo>
                  <a:lnTo>
                    <a:pt x="5145292" y="3600146"/>
                  </a:lnTo>
                  <a:lnTo>
                    <a:pt x="5122861" y="3637849"/>
                  </a:lnTo>
                  <a:lnTo>
                    <a:pt x="5099728" y="3675155"/>
                  </a:lnTo>
                  <a:lnTo>
                    <a:pt x="5075901" y="3712059"/>
                  </a:lnTo>
                  <a:lnTo>
                    <a:pt x="5051388" y="3748552"/>
                  </a:lnTo>
                  <a:lnTo>
                    <a:pt x="5026197" y="3784628"/>
                  </a:lnTo>
                  <a:lnTo>
                    <a:pt x="5000335" y="3820280"/>
                  </a:lnTo>
                  <a:lnTo>
                    <a:pt x="4973811" y="3855499"/>
                  </a:lnTo>
                  <a:lnTo>
                    <a:pt x="4946633" y="3890280"/>
                  </a:lnTo>
                  <a:lnTo>
                    <a:pt x="4918808" y="3924615"/>
                  </a:lnTo>
                  <a:lnTo>
                    <a:pt x="4890345" y="3958496"/>
                  </a:lnTo>
                  <a:lnTo>
                    <a:pt x="4861252" y="3991917"/>
                  </a:lnTo>
                  <a:lnTo>
                    <a:pt x="4831536" y="4024870"/>
                  </a:lnTo>
                  <a:lnTo>
                    <a:pt x="4801206" y="4057349"/>
                  </a:lnTo>
                  <a:lnTo>
                    <a:pt x="4770269" y="4089345"/>
                  </a:lnTo>
                  <a:lnTo>
                    <a:pt x="4738733" y="4120853"/>
                  </a:lnTo>
                  <a:lnTo>
                    <a:pt x="4706607" y="4151864"/>
                  </a:lnTo>
                  <a:lnTo>
                    <a:pt x="4673899" y="4182371"/>
                  </a:lnTo>
                  <a:lnTo>
                    <a:pt x="4640615" y="4212368"/>
                  </a:lnTo>
                  <a:lnTo>
                    <a:pt x="4606765" y="4241846"/>
                  </a:lnTo>
                  <a:lnTo>
                    <a:pt x="4572357" y="4270800"/>
                  </a:lnTo>
                  <a:lnTo>
                    <a:pt x="4537397" y="4299222"/>
                  </a:lnTo>
                  <a:lnTo>
                    <a:pt x="4501895" y="4327104"/>
                  </a:lnTo>
                  <a:lnTo>
                    <a:pt x="4465858" y="4354439"/>
                  </a:lnTo>
                  <a:lnTo>
                    <a:pt x="4429294" y="4381220"/>
                  </a:lnTo>
                  <a:lnTo>
                    <a:pt x="4392211" y="4407441"/>
                  </a:lnTo>
                  <a:lnTo>
                    <a:pt x="4354618" y="4433093"/>
                  </a:lnTo>
                  <a:lnTo>
                    <a:pt x="4316521" y="4458170"/>
                  </a:lnTo>
                  <a:lnTo>
                    <a:pt x="4277930" y="4482665"/>
                  </a:lnTo>
                  <a:lnTo>
                    <a:pt x="4238851" y="4506570"/>
                  </a:lnTo>
                  <a:lnTo>
                    <a:pt x="4199293" y="4529878"/>
                  </a:lnTo>
                  <a:lnTo>
                    <a:pt x="4159265" y="4552582"/>
                  </a:lnTo>
                  <a:lnTo>
                    <a:pt x="4118773" y="4574674"/>
                  </a:lnTo>
                  <a:lnTo>
                    <a:pt x="4077826" y="4596148"/>
                  </a:lnTo>
                  <a:lnTo>
                    <a:pt x="4036432" y="4616997"/>
                  </a:lnTo>
                  <a:lnTo>
                    <a:pt x="3994599" y="4637212"/>
                  </a:lnTo>
                  <a:lnTo>
                    <a:pt x="3952334" y="4656788"/>
                  </a:lnTo>
                  <a:lnTo>
                    <a:pt x="3909647" y="4675717"/>
                  </a:lnTo>
                  <a:lnTo>
                    <a:pt x="3866544" y="4693991"/>
                  </a:lnTo>
                  <a:lnTo>
                    <a:pt x="3823033" y="4711604"/>
                  </a:lnTo>
                  <a:lnTo>
                    <a:pt x="3779124" y="4728548"/>
                  </a:lnTo>
                  <a:lnTo>
                    <a:pt x="3734823" y="4744816"/>
                  </a:lnTo>
                  <a:lnTo>
                    <a:pt x="3690138" y="4760401"/>
                  </a:lnTo>
                  <a:lnTo>
                    <a:pt x="3645078" y="4775296"/>
                  </a:lnTo>
                  <a:lnTo>
                    <a:pt x="3599651" y="4789493"/>
                  </a:lnTo>
                  <a:lnTo>
                    <a:pt x="3553864" y="4802986"/>
                  </a:lnTo>
                  <a:lnTo>
                    <a:pt x="3507725" y="4815767"/>
                  </a:lnTo>
                  <a:lnTo>
                    <a:pt x="3461243" y="4827829"/>
                  </a:lnTo>
                  <a:lnTo>
                    <a:pt x="3414425" y="4839165"/>
                  </a:lnTo>
                  <a:lnTo>
                    <a:pt x="3367280" y="4849767"/>
                  </a:lnTo>
                  <a:lnTo>
                    <a:pt x="3319815" y="4859629"/>
                  </a:lnTo>
                  <a:lnTo>
                    <a:pt x="3272038" y="4868744"/>
                  </a:lnTo>
                  <a:lnTo>
                    <a:pt x="3223958" y="4877103"/>
                  </a:lnTo>
                  <a:lnTo>
                    <a:pt x="3175581" y="4884700"/>
                  </a:lnTo>
                  <a:lnTo>
                    <a:pt x="3126917" y="4891529"/>
                  </a:lnTo>
                  <a:lnTo>
                    <a:pt x="3077973" y="4897580"/>
                  </a:lnTo>
                  <a:lnTo>
                    <a:pt x="3028757" y="4902848"/>
                  </a:lnTo>
                  <a:lnTo>
                    <a:pt x="2979278" y="4907326"/>
                  </a:lnTo>
                  <a:lnTo>
                    <a:pt x="2929542" y="4911005"/>
                  </a:lnTo>
                  <a:lnTo>
                    <a:pt x="2879558" y="4913879"/>
                  </a:lnTo>
                  <a:lnTo>
                    <a:pt x="2829335" y="4915941"/>
                  </a:lnTo>
                  <a:lnTo>
                    <a:pt x="2778879" y="4917184"/>
                  </a:lnTo>
                  <a:lnTo>
                    <a:pt x="2728199" y="4917600"/>
                  </a:lnTo>
                  <a:lnTo>
                    <a:pt x="2677520" y="4917184"/>
                  </a:lnTo>
                  <a:lnTo>
                    <a:pt x="2627064" y="4915941"/>
                  </a:lnTo>
                  <a:lnTo>
                    <a:pt x="2576840" y="4913879"/>
                  </a:lnTo>
                  <a:lnTo>
                    <a:pt x="2526857" y="4911005"/>
                  </a:lnTo>
                  <a:lnTo>
                    <a:pt x="2477121" y="4907326"/>
                  </a:lnTo>
                  <a:lnTo>
                    <a:pt x="2427641" y="4902848"/>
                  </a:lnTo>
                  <a:lnTo>
                    <a:pt x="2378426" y="4897580"/>
                  </a:lnTo>
                  <a:lnTo>
                    <a:pt x="2329482" y="4891529"/>
                  </a:lnTo>
                  <a:lnTo>
                    <a:pt x="2280818" y="4884700"/>
                  </a:lnTo>
                  <a:lnTo>
                    <a:pt x="2232441" y="4877103"/>
                  </a:lnTo>
                  <a:lnTo>
                    <a:pt x="2184361" y="4868744"/>
                  </a:lnTo>
                  <a:lnTo>
                    <a:pt x="2136584" y="4859629"/>
                  </a:lnTo>
                  <a:lnTo>
                    <a:pt x="2089119" y="4849767"/>
                  </a:lnTo>
                  <a:lnTo>
                    <a:pt x="2041974" y="4839165"/>
                  </a:lnTo>
                  <a:lnTo>
                    <a:pt x="1995156" y="4827829"/>
                  </a:lnTo>
                  <a:lnTo>
                    <a:pt x="1948674" y="4815767"/>
                  </a:lnTo>
                  <a:lnTo>
                    <a:pt x="1902535" y="4802986"/>
                  </a:lnTo>
                  <a:lnTo>
                    <a:pt x="1856748" y="4789493"/>
                  </a:lnTo>
                  <a:lnTo>
                    <a:pt x="1811321" y="4775296"/>
                  </a:lnTo>
                  <a:lnTo>
                    <a:pt x="1766261" y="4760401"/>
                  </a:lnTo>
                  <a:lnTo>
                    <a:pt x="1721576" y="4744816"/>
                  </a:lnTo>
                  <a:lnTo>
                    <a:pt x="1677275" y="4728548"/>
                  </a:lnTo>
                  <a:lnTo>
                    <a:pt x="1633366" y="4711604"/>
                  </a:lnTo>
                  <a:lnTo>
                    <a:pt x="1589855" y="4693991"/>
                  </a:lnTo>
                  <a:lnTo>
                    <a:pt x="1546752" y="4675717"/>
                  </a:lnTo>
                  <a:lnTo>
                    <a:pt x="1504065" y="4656788"/>
                  </a:lnTo>
                  <a:lnTo>
                    <a:pt x="1461800" y="4637212"/>
                  </a:lnTo>
                  <a:lnTo>
                    <a:pt x="1419967" y="4616997"/>
                  </a:lnTo>
                  <a:lnTo>
                    <a:pt x="1378573" y="4596148"/>
                  </a:lnTo>
                  <a:lnTo>
                    <a:pt x="1337626" y="4574674"/>
                  </a:lnTo>
                  <a:lnTo>
                    <a:pt x="1297134" y="4552582"/>
                  </a:lnTo>
                  <a:lnTo>
                    <a:pt x="1257106" y="4529878"/>
                  </a:lnTo>
                  <a:lnTo>
                    <a:pt x="1217548" y="4506570"/>
                  </a:lnTo>
                  <a:lnTo>
                    <a:pt x="1178469" y="4482665"/>
                  </a:lnTo>
                  <a:lnTo>
                    <a:pt x="1139878" y="4458170"/>
                  </a:lnTo>
                  <a:lnTo>
                    <a:pt x="1101781" y="4433093"/>
                  </a:lnTo>
                  <a:lnTo>
                    <a:pt x="1064188" y="4407441"/>
                  </a:lnTo>
                  <a:lnTo>
                    <a:pt x="1027105" y="4381220"/>
                  </a:lnTo>
                  <a:lnTo>
                    <a:pt x="990541" y="4354439"/>
                  </a:lnTo>
                  <a:lnTo>
                    <a:pt x="954504" y="4327104"/>
                  </a:lnTo>
                  <a:lnTo>
                    <a:pt x="919002" y="4299222"/>
                  </a:lnTo>
                  <a:lnTo>
                    <a:pt x="884042" y="4270800"/>
                  </a:lnTo>
                  <a:lnTo>
                    <a:pt x="849634" y="4241846"/>
                  </a:lnTo>
                  <a:lnTo>
                    <a:pt x="815784" y="4212368"/>
                  </a:lnTo>
                  <a:lnTo>
                    <a:pt x="782500" y="4182371"/>
                  </a:lnTo>
                  <a:lnTo>
                    <a:pt x="749792" y="4151864"/>
                  </a:lnTo>
                  <a:lnTo>
                    <a:pt x="717666" y="4120853"/>
                  </a:lnTo>
                  <a:lnTo>
                    <a:pt x="686130" y="4089345"/>
                  </a:lnTo>
                  <a:lnTo>
                    <a:pt x="655193" y="4057349"/>
                  </a:lnTo>
                  <a:lnTo>
                    <a:pt x="624863" y="4024870"/>
                  </a:lnTo>
                  <a:lnTo>
                    <a:pt x="595147" y="3991917"/>
                  </a:lnTo>
                  <a:lnTo>
                    <a:pt x="566054" y="3958496"/>
                  </a:lnTo>
                  <a:lnTo>
                    <a:pt x="537591" y="3924615"/>
                  </a:lnTo>
                  <a:lnTo>
                    <a:pt x="509766" y="3890280"/>
                  </a:lnTo>
                  <a:lnTo>
                    <a:pt x="482588" y="3855499"/>
                  </a:lnTo>
                  <a:lnTo>
                    <a:pt x="456064" y="3820280"/>
                  </a:lnTo>
                  <a:lnTo>
                    <a:pt x="430202" y="3784628"/>
                  </a:lnTo>
                  <a:lnTo>
                    <a:pt x="405011" y="3748552"/>
                  </a:lnTo>
                  <a:lnTo>
                    <a:pt x="380498" y="3712059"/>
                  </a:lnTo>
                  <a:lnTo>
                    <a:pt x="356671" y="3675155"/>
                  </a:lnTo>
                  <a:lnTo>
                    <a:pt x="333538" y="3637849"/>
                  </a:lnTo>
                  <a:lnTo>
                    <a:pt x="311107" y="3600146"/>
                  </a:lnTo>
                  <a:lnTo>
                    <a:pt x="289387" y="3562055"/>
                  </a:lnTo>
                  <a:lnTo>
                    <a:pt x="268384" y="3523583"/>
                  </a:lnTo>
                  <a:lnTo>
                    <a:pt x="248108" y="3484736"/>
                  </a:lnTo>
                  <a:lnTo>
                    <a:pt x="228565" y="3445522"/>
                  </a:lnTo>
                  <a:lnTo>
                    <a:pt x="209765" y="3405949"/>
                  </a:lnTo>
                  <a:lnTo>
                    <a:pt x="191714" y="3366022"/>
                  </a:lnTo>
                  <a:lnTo>
                    <a:pt x="174422" y="3325750"/>
                  </a:lnTo>
                  <a:lnTo>
                    <a:pt x="157895" y="3285140"/>
                  </a:lnTo>
                  <a:lnTo>
                    <a:pt x="142142" y="3244198"/>
                  </a:lnTo>
                  <a:lnTo>
                    <a:pt x="127171" y="3202932"/>
                  </a:lnTo>
                  <a:lnTo>
                    <a:pt x="112990" y="3161350"/>
                  </a:lnTo>
                  <a:lnTo>
                    <a:pt x="99606" y="3119458"/>
                  </a:lnTo>
                  <a:lnTo>
                    <a:pt x="87028" y="3077263"/>
                  </a:lnTo>
                  <a:lnTo>
                    <a:pt x="75264" y="3034773"/>
                  </a:lnTo>
                  <a:lnTo>
                    <a:pt x="64321" y="2991995"/>
                  </a:lnTo>
                  <a:lnTo>
                    <a:pt x="54208" y="2948936"/>
                  </a:lnTo>
                  <a:lnTo>
                    <a:pt x="44933" y="2905603"/>
                  </a:lnTo>
                  <a:lnTo>
                    <a:pt x="36503" y="2862004"/>
                  </a:lnTo>
                  <a:lnTo>
                    <a:pt x="28927" y="2818145"/>
                  </a:lnTo>
                  <a:lnTo>
                    <a:pt x="22212" y="2774034"/>
                  </a:lnTo>
                  <a:lnTo>
                    <a:pt x="16367" y="2729678"/>
                  </a:lnTo>
                  <a:lnTo>
                    <a:pt x="11399" y="2685085"/>
                  </a:lnTo>
                  <a:lnTo>
                    <a:pt x="7316" y="2640260"/>
                  </a:lnTo>
                  <a:lnTo>
                    <a:pt x="4127" y="2595212"/>
                  </a:lnTo>
                  <a:lnTo>
                    <a:pt x="1839" y="2549948"/>
                  </a:lnTo>
                  <a:lnTo>
                    <a:pt x="461" y="2504475"/>
                  </a:lnTo>
                  <a:lnTo>
                    <a:pt x="0" y="245880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14406" y="269992"/>
            <a:ext cx="1537862" cy="115159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>
              <a:spcBef>
                <a:spcPts val="100"/>
              </a:spcBef>
            </a:pPr>
            <a:r>
              <a:rPr spc="65" dirty="0"/>
              <a:t>IA</a:t>
            </a:r>
            <a:r>
              <a:rPr spc="-5" dirty="0"/>
              <a:t> </a:t>
            </a:r>
            <a:r>
              <a:rPr spc="-35" dirty="0"/>
              <a:t>en </a:t>
            </a:r>
            <a:r>
              <a:rPr spc="-10" dirty="0"/>
              <a:t>Geotab</a:t>
            </a:r>
          </a:p>
        </p:txBody>
      </p:sp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71378" y="1810696"/>
            <a:ext cx="1609403" cy="1757808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8243783" y="940275"/>
            <a:ext cx="1968362" cy="3875768"/>
            <a:chOff x="8243934" y="940101"/>
            <a:chExt cx="1968500" cy="3876040"/>
          </a:xfrm>
        </p:grpSpPr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0684" y="940101"/>
              <a:ext cx="1428302" cy="20190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43934" y="3576265"/>
              <a:ext cx="1968194" cy="1239731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748480" y="688590"/>
            <a:ext cx="780995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b="1" kern="0" spc="-10" dirty="0">
                <a:solidFill>
                  <a:srgbClr val="25477A"/>
                </a:solidFill>
                <a:latin typeface="Roboto"/>
                <a:cs typeface="Roboto"/>
              </a:rPr>
              <a:t>Seguridad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452229" y="1564061"/>
            <a:ext cx="1146095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b="1" kern="0" spc="-10" dirty="0">
                <a:solidFill>
                  <a:srgbClr val="25477A"/>
                </a:solidFill>
                <a:latin typeface="Roboto"/>
                <a:cs typeface="Roboto"/>
              </a:rPr>
              <a:t>Mantenimiento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3492" y="3319804"/>
            <a:ext cx="1084504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b="1" kern="0" spc="-10" dirty="0">
                <a:solidFill>
                  <a:srgbClr val="25477A"/>
                </a:solidFill>
                <a:latin typeface="Roboto"/>
                <a:cs typeface="Roboto"/>
              </a:rPr>
              <a:t>Sostenibilidad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07408" y="5720141"/>
            <a:ext cx="1831946" cy="1007561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7751019" y="5390849"/>
            <a:ext cx="838141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b="1" kern="0" spc="-10" dirty="0">
                <a:solidFill>
                  <a:srgbClr val="25477A"/>
                </a:solidFill>
                <a:latin typeface="Roboto"/>
                <a:cs typeface="Roboto"/>
              </a:rPr>
              <a:t>Proyecto</a:t>
            </a:r>
            <a:r>
              <a:rPr sz="1300" b="1" kern="0" spc="-5" dirty="0">
                <a:solidFill>
                  <a:srgbClr val="25477A"/>
                </a:solidFill>
                <a:latin typeface="Roboto"/>
                <a:cs typeface="Roboto"/>
              </a:rPr>
              <a:t> </a:t>
            </a:r>
            <a:r>
              <a:rPr sz="1300" b="1" kern="0" spc="-50" dirty="0">
                <a:solidFill>
                  <a:srgbClr val="25477A"/>
                </a:solidFill>
                <a:latin typeface="Roboto"/>
                <a:cs typeface="Roboto"/>
              </a:rPr>
              <a:t>G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094785" y="4909662"/>
            <a:ext cx="1994258" cy="1128448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10177179" y="4487056"/>
            <a:ext cx="1127681" cy="41293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300" b="1" kern="0" spc="-10" dirty="0">
                <a:solidFill>
                  <a:srgbClr val="25477A"/>
                </a:solidFill>
                <a:latin typeface="Roboto"/>
                <a:cs typeface="Roboto"/>
              </a:rPr>
              <a:t>Observaciones relevantes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753661" y="2854905"/>
            <a:ext cx="4457387" cy="3367168"/>
            <a:chOff x="5753637" y="2854865"/>
            <a:chExt cx="4457700" cy="3367404"/>
          </a:xfrm>
        </p:grpSpPr>
        <p:sp>
          <p:nvSpPr>
            <p:cNvPr id="47" name="object 47"/>
            <p:cNvSpPr/>
            <p:nvPr/>
          </p:nvSpPr>
          <p:spPr>
            <a:xfrm>
              <a:off x="6806133" y="2879684"/>
              <a:ext cx="1475105" cy="772795"/>
            </a:xfrm>
            <a:custGeom>
              <a:avLst/>
              <a:gdLst/>
              <a:ahLst/>
              <a:cxnLst/>
              <a:rect l="l" t="t" r="r" b="b"/>
              <a:pathLst>
                <a:path w="1475104" h="772795">
                  <a:moveTo>
                    <a:pt x="0" y="772382"/>
                  </a:moveTo>
                  <a:lnTo>
                    <a:pt x="1474573" y="0"/>
                  </a:lnTo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8273407" y="2859627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14599" y="33993"/>
                  </a:moveTo>
                  <a:lnTo>
                    <a:pt x="0" y="6120"/>
                  </a:lnTo>
                  <a:lnTo>
                    <a:pt x="45590" y="0"/>
                  </a:lnTo>
                  <a:lnTo>
                    <a:pt x="14599" y="33993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8273407" y="2859627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14599" y="33993"/>
                  </a:moveTo>
                  <a:lnTo>
                    <a:pt x="45590" y="0"/>
                  </a:lnTo>
                  <a:lnTo>
                    <a:pt x="0" y="6120"/>
                  </a:lnTo>
                  <a:lnTo>
                    <a:pt x="14599" y="33993"/>
                  </a:lnTo>
                  <a:close/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6806133" y="3101654"/>
              <a:ext cx="3357879" cy="581660"/>
            </a:xfrm>
            <a:custGeom>
              <a:avLst/>
              <a:gdLst/>
              <a:ahLst/>
              <a:cxnLst/>
              <a:rect l="l" t="t" r="r" b="b"/>
              <a:pathLst>
                <a:path w="3357879" h="581660">
                  <a:moveTo>
                    <a:pt x="0" y="581545"/>
                  </a:moveTo>
                  <a:lnTo>
                    <a:pt x="3357388" y="0"/>
                  </a:lnTo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0160836" y="3086152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5370" y="31003"/>
                  </a:moveTo>
                  <a:lnTo>
                    <a:pt x="0" y="0"/>
                  </a:lnTo>
                  <a:lnTo>
                    <a:pt x="45276" y="8124"/>
                  </a:lnTo>
                  <a:lnTo>
                    <a:pt x="5370" y="31003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0160836" y="3086152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5370" y="31003"/>
                  </a:moveTo>
                  <a:lnTo>
                    <a:pt x="45276" y="8124"/>
                  </a:lnTo>
                  <a:lnTo>
                    <a:pt x="0" y="0"/>
                  </a:lnTo>
                  <a:lnTo>
                    <a:pt x="5370" y="31003"/>
                  </a:lnTo>
                  <a:close/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826733" y="3704131"/>
              <a:ext cx="1363345" cy="473709"/>
            </a:xfrm>
            <a:custGeom>
              <a:avLst/>
              <a:gdLst/>
              <a:ahLst/>
              <a:cxnLst/>
              <a:rect l="l" t="t" r="r" b="b"/>
              <a:pathLst>
                <a:path w="1363345" h="473710">
                  <a:moveTo>
                    <a:pt x="0" y="0"/>
                  </a:moveTo>
                  <a:lnTo>
                    <a:pt x="1363210" y="473256"/>
                  </a:lnTo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8184785" y="4162525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0" y="29724"/>
                  </a:moveTo>
                  <a:lnTo>
                    <a:pt x="10318" y="0"/>
                  </a:lnTo>
                  <a:lnTo>
                    <a:pt x="45993" y="29038"/>
                  </a:lnTo>
                  <a:lnTo>
                    <a:pt x="0" y="29724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184785" y="4162525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0" y="29724"/>
                  </a:moveTo>
                  <a:lnTo>
                    <a:pt x="45993" y="29038"/>
                  </a:lnTo>
                  <a:lnTo>
                    <a:pt x="10318" y="0"/>
                  </a:lnTo>
                  <a:lnTo>
                    <a:pt x="0" y="29724"/>
                  </a:lnTo>
                  <a:close/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785466" y="3724730"/>
              <a:ext cx="3259454" cy="1722755"/>
            </a:xfrm>
            <a:custGeom>
              <a:avLst/>
              <a:gdLst/>
              <a:ahLst/>
              <a:cxnLst/>
              <a:rect l="l" t="t" r="r" b="b"/>
              <a:pathLst>
                <a:path w="3259454" h="1722754">
                  <a:moveTo>
                    <a:pt x="0" y="0"/>
                  </a:moveTo>
                  <a:lnTo>
                    <a:pt x="3259073" y="1722593"/>
                  </a:lnTo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0037188" y="5433415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45567" y="34108"/>
                  </a:moveTo>
                  <a:lnTo>
                    <a:pt x="0" y="27818"/>
                  </a:lnTo>
                  <a:lnTo>
                    <a:pt x="14704" y="0"/>
                  </a:lnTo>
                  <a:lnTo>
                    <a:pt x="45567" y="34108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0037188" y="5433415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0" y="27818"/>
                  </a:moveTo>
                  <a:lnTo>
                    <a:pt x="45567" y="34108"/>
                  </a:lnTo>
                  <a:lnTo>
                    <a:pt x="14704" y="0"/>
                  </a:lnTo>
                  <a:lnTo>
                    <a:pt x="0" y="27818"/>
                  </a:lnTo>
                  <a:close/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758400" y="5291417"/>
              <a:ext cx="1599565" cy="904875"/>
            </a:xfrm>
            <a:custGeom>
              <a:avLst/>
              <a:gdLst/>
              <a:ahLst/>
              <a:cxnLst/>
              <a:rect l="l" t="t" r="r" b="b"/>
              <a:pathLst>
                <a:path w="1599565" h="904875">
                  <a:moveTo>
                    <a:pt x="0" y="0"/>
                  </a:moveTo>
                  <a:lnTo>
                    <a:pt x="1599355" y="904565"/>
                  </a:lnTo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350010" y="6182288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20" h="35560">
                  <a:moveTo>
                    <a:pt x="45369" y="34973"/>
                  </a:moveTo>
                  <a:lnTo>
                    <a:pt x="0" y="27388"/>
                  </a:lnTo>
                  <a:lnTo>
                    <a:pt x="15489" y="0"/>
                  </a:lnTo>
                  <a:lnTo>
                    <a:pt x="45369" y="34973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7350010" y="6182288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20" h="35560">
                  <a:moveTo>
                    <a:pt x="0" y="27388"/>
                  </a:moveTo>
                  <a:lnTo>
                    <a:pt x="45369" y="34973"/>
                  </a:lnTo>
                  <a:lnTo>
                    <a:pt x="15489" y="0"/>
                  </a:lnTo>
                  <a:lnTo>
                    <a:pt x="0" y="27388"/>
                  </a:lnTo>
                  <a:close/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0277674" y="3955541"/>
            <a:ext cx="1672472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100" i="1" kern="0" spc="-10" dirty="0">
                <a:solidFill>
                  <a:srgbClr val="25477A"/>
                </a:solidFill>
                <a:latin typeface="Roboto"/>
                <a:cs typeface="Roboto"/>
              </a:rPr>
              <a:t>Predicciones,</a:t>
            </a:r>
            <a:r>
              <a:rPr sz="1100" i="1" kern="0" spc="125" dirty="0">
                <a:solidFill>
                  <a:srgbClr val="25477A"/>
                </a:solidFill>
                <a:latin typeface="Roboto"/>
                <a:cs typeface="Roboto"/>
              </a:rPr>
              <a:t> </a:t>
            </a:r>
            <a:r>
              <a:rPr sz="1100" i="1" kern="0" spc="-20" dirty="0">
                <a:solidFill>
                  <a:srgbClr val="25477A"/>
                </a:solidFill>
                <a:latin typeface="Roboto"/>
                <a:cs typeface="Roboto"/>
              </a:rPr>
              <a:t>clasificación regresión,</a:t>
            </a:r>
            <a:r>
              <a:rPr sz="1100" i="1" kern="0" spc="-10" dirty="0">
                <a:solidFill>
                  <a:srgbClr val="25477A"/>
                </a:solidFill>
                <a:latin typeface="Roboto"/>
                <a:cs typeface="Roboto"/>
              </a:rPr>
              <a:t> agrupación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364304" y="6134123"/>
            <a:ext cx="1039421" cy="52065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100" i="1" kern="0" spc="-20" dirty="0">
                <a:solidFill>
                  <a:srgbClr val="25477A"/>
                </a:solidFill>
                <a:latin typeface="Roboto"/>
                <a:cs typeface="Roboto"/>
              </a:rPr>
              <a:t>Generación</a:t>
            </a:r>
            <a:r>
              <a:rPr sz="1100" i="1" kern="0" dirty="0">
                <a:solidFill>
                  <a:srgbClr val="25477A"/>
                </a:solidFill>
                <a:latin typeface="Roboto"/>
                <a:cs typeface="Roboto"/>
              </a:rPr>
              <a:t> </a:t>
            </a:r>
            <a:r>
              <a:rPr sz="1100" i="1" kern="0" spc="-50" dirty="0">
                <a:solidFill>
                  <a:srgbClr val="25477A"/>
                </a:solidFill>
                <a:latin typeface="Roboto"/>
                <a:cs typeface="Roboto"/>
              </a:rPr>
              <a:t>y </a:t>
            </a:r>
            <a:r>
              <a:rPr sz="1100" i="1" kern="0" spc="-25" dirty="0">
                <a:solidFill>
                  <a:srgbClr val="25477A"/>
                </a:solidFill>
                <a:latin typeface="Roboto"/>
                <a:cs typeface="Roboto"/>
              </a:rPr>
              <a:t>comprensión</a:t>
            </a:r>
            <a:r>
              <a:rPr sz="1100" i="1" kern="0" spc="30" dirty="0">
                <a:solidFill>
                  <a:srgbClr val="25477A"/>
                </a:solidFill>
                <a:latin typeface="Roboto"/>
                <a:cs typeface="Roboto"/>
              </a:rPr>
              <a:t> </a:t>
            </a:r>
            <a:r>
              <a:rPr sz="1100" i="1" kern="0" spc="-25" dirty="0">
                <a:solidFill>
                  <a:srgbClr val="25477A"/>
                </a:solidFill>
                <a:latin typeface="Roboto"/>
                <a:cs typeface="Roboto"/>
              </a:rPr>
              <a:t>del lenguaje</a:t>
            </a:r>
            <a:r>
              <a:rPr sz="1100" i="1" kern="0" spc="-10" dirty="0">
                <a:solidFill>
                  <a:srgbClr val="25477A"/>
                </a:solidFill>
                <a:latin typeface="Roboto"/>
                <a:cs typeface="Roboto"/>
              </a:rPr>
              <a:t> natural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9271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10</a:t>
            </a:r>
            <a:r>
              <a:rPr sz="1100" kern="0" spc="27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818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7591" y="473177"/>
            <a:ext cx="6093033" cy="172098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55" dirty="0"/>
              <a:t>Ace</a:t>
            </a:r>
            <a:r>
              <a:rPr spc="15" dirty="0"/>
              <a:t> </a:t>
            </a:r>
            <a:r>
              <a:rPr dirty="0"/>
              <a:t>de</a:t>
            </a:r>
            <a:r>
              <a:rPr spc="20" dirty="0"/>
              <a:t> </a:t>
            </a:r>
            <a:r>
              <a:rPr spc="-10" dirty="0"/>
              <a:t>Geotab</a:t>
            </a:r>
          </a:p>
          <a:p>
            <a:pPr marL="12699" marR="5080"/>
            <a:r>
              <a:rPr b="0" dirty="0">
                <a:latin typeface="Roboto"/>
                <a:cs typeface="Roboto"/>
              </a:rPr>
              <a:t>IA</a:t>
            </a:r>
            <a:r>
              <a:rPr b="0" spc="-114" dirty="0"/>
              <a:t> </a:t>
            </a:r>
            <a:r>
              <a:rPr b="0" spc="-30" dirty="0"/>
              <a:t>generativa</a:t>
            </a:r>
            <a:r>
              <a:rPr b="0" spc="-114" dirty="0"/>
              <a:t> </a:t>
            </a:r>
            <a:r>
              <a:rPr b="0" spc="-10" dirty="0"/>
              <a:t>para</a:t>
            </a:r>
            <a:r>
              <a:rPr b="0" spc="-110" dirty="0"/>
              <a:t> </a:t>
            </a:r>
            <a:r>
              <a:rPr b="0" spc="-25" dirty="0"/>
              <a:t>maximizar </a:t>
            </a:r>
            <a:r>
              <a:rPr b="0" dirty="0">
                <a:latin typeface="Roboto"/>
                <a:cs typeface="Roboto"/>
              </a:rPr>
              <a:t>los</a:t>
            </a:r>
            <a:r>
              <a:rPr b="0" spc="-125" dirty="0"/>
              <a:t> </a:t>
            </a:r>
            <a:r>
              <a:rPr b="0" dirty="0">
                <a:latin typeface="Roboto"/>
                <a:cs typeface="Roboto"/>
              </a:rPr>
              <a:t>datos</a:t>
            </a:r>
            <a:r>
              <a:rPr b="0" spc="-120" dirty="0"/>
              <a:t> </a:t>
            </a:r>
            <a:r>
              <a:rPr b="0" dirty="0">
                <a:latin typeface="Roboto"/>
                <a:cs typeface="Roboto"/>
              </a:rPr>
              <a:t>de</a:t>
            </a:r>
            <a:r>
              <a:rPr b="0" spc="-120" dirty="0"/>
              <a:t> </a:t>
            </a:r>
            <a:r>
              <a:rPr b="0" dirty="0">
                <a:latin typeface="Roboto"/>
                <a:cs typeface="Roboto"/>
              </a:rPr>
              <a:t>su</a:t>
            </a:r>
            <a:r>
              <a:rPr b="0" spc="-120" dirty="0"/>
              <a:t> </a:t>
            </a:r>
            <a:r>
              <a:rPr b="0" spc="-10" dirty="0"/>
              <a:t>flota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8957" y="2340541"/>
            <a:ext cx="4716449" cy="327352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2100" kern="0" spc="-10" dirty="0">
                <a:solidFill>
                  <a:srgbClr val="0078D3"/>
                </a:solidFill>
                <a:latin typeface="Roboto Lt"/>
                <a:cs typeface="Roboto Lt"/>
              </a:rPr>
              <a:t>Empresa</a:t>
            </a:r>
            <a:endParaRPr sz="2100" kern="0">
              <a:solidFill>
                <a:sysClr val="windowText" lastClr="000000"/>
              </a:solidFill>
              <a:latin typeface="Roboto Lt"/>
              <a:cs typeface="Roboto Lt"/>
            </a:endParaRPr>
          </a:p>
          <a:p>
            <a:pPr marL="329550" marR="248274" indent="-295897" algn="just" defTabSz="914358">
              <a:lnSpc>
                <a:spcPct val="114999"/>
              </a:lnSpc>
              <a:spcBef>
                <a:spcPts val="1714"/>
              </a:spcBef>
              <a:buFont typeface="Arial MT"/>
              <a:buChar char="●"/>
              <a:tabLst>
                <a:tab pos="329550" algn="l"/>
              </a:tabLst>
            </a:pP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Analice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flota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manera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tan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sencilla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como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hacer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pregunta.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29550" marR="157473" indent="-295897" algn="just" defTabSz="914358">
              <a:lnSpc>
                <a:spcPct val="114999"/>
              </a:lnSpc>
              <a:spcBef>
                <a:spcPts val="1300"/>
              </a:spcBef>
              <a:buFont typeface="Arial MT"/>
              <a:buChar char="●"/>
              <a:tabLst>
                <a:tab pos="329550" algn="l"/>
              </a:tabLst>
            </a:pP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Revise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fácilmente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estadísticas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clave,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los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gastos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tendencias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importantes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gracias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lenguaje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natural.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29550" marR="5080" indent="-295897" defTabSz="914358">
              <a:lnSpc>
                <a:spcPct val="114999"/>
              </a:lnSpc>
              <a:spcBef>
                <a:spcPts val="1300"/>
              </a:spcBef>
              <a:buFont typeface="Arial MT"/>
              <a:buChar char="●"/>
              <a:tabLst>
                <a:tab pos="329550" algn="l"/>
              </a:tabLst>
            </a:pP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Redefina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cómo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interactúa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su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flota</a:t>
            </a:r>
            <a:r>
              <a:rPr sz="17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7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unos</a:t>
            </a:r>
            <a:r>
              <a:rPr sz="17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análisis</a:t>
            </a:r>
            <a:r>
              <a:rPr sz="17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7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exhaustivos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operaciones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flota.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01896" y="6213840"/>
            <a:ext cx="2210915" cy="13593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800" b="1" kern="0" dirty="0">
                <a:solidFill>
                  <a:srgbClr val="3C5164"/>
                </a:solidFill>
                <a:latin typeface="Roboto"/>
                <a:cs typeface="Roboto"/>
              </a:rPr>
              <a:t>*Tenga</a:t>
            </a:r>
            <a:r>
              <a:rPr sz="800" b="1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800" b="1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800" b="1" kern="0" spc="-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800" b="1" kern="0" dirty="0">
                <a:solidFill>
                  <a:srgbClr val="3C5164"/>
                </a:solidFill>
                <a:latin typeface="Roboto"/>
                <a:cs typeface="Roboto"/>
              </a:rPr>
              <a:t>cuenta</a:t>
            </a:r>
            <a:r>
              <a:rPr sz="800" b="1" kern="0" spc="-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800" b="1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800" b="1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8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800" kern="0" spc="-10" dirty="0">
                <a:solidFill>
                  <a:srgbClr val="3C5164"/>
                </a:solidFill>
                <a:latin typeface="Roboto"/>
                <a:cs typeface="Roboto"/>
              </a:rPr>
              <a:t> interfaz </a:t>
            </a:r>
            <a:r>
              <a:rPr sz="800" kern="0" dirty="0">
                <a:solidFill>
                  <a:srgbClr val="3C5164"/>
                </a:solidFill>
                <a:latin typeface="Roboto"/>
                <a:cs typeface="Roboto"/>
              </a:rPr>
              <a:t>puede</a:t>
            </a:r>
            <a:r>
              <a:rPr sz="800" kern="0" spc="-10" dirty="0">
                <a:solidFill>
                  <a:srgbClr val="3C5164"/>
                </a:solidFill>
                <a:latin typeface="Roboto"/>
                <a:cs typeface="Roboto"/>
              </a:rPr>
              <a:t> cambiar.</a:t>
            </a:r>
            <a:endParaRPr sz="8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5113" y="2964466"/>
            <a:ext cx="3881977" cy="311297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000300" y="321619"/>
            <a:ext cx="4156419" cy="2578554"/>
            <a:chOff x="7000364" y="321400"/>
            <a:chExt cx="4156710" cy="257873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0364" y="321400"/>
              <a:ext cx="4156169" cy="2337832"/>
            </a:xfrm>
            <a:prstGeom prst="rect">
              <a:avLst/>
            </a:prstGeom>
          </p:spPr>
        </p:pic>
        <p:pic>
          <p:nvPicPr>
            <p:cNvPr id="12" name="object 12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41890" y="2136062"/>
              <a:ext cx="1357477" cy="763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81920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11</a:t>
            </a:r>
            <a:r>
              <a:rPr sz="1100" kern="0" spc="19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0451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6109" y="603228"/>
            <a:ext cx="10245006" cy="58221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dirty="0"/>
              <a:t>Análisis</a:t>
            </a:r>
            <a:r>
              <a:rPr spc="-70" dirty="0"/>
              <a:t> </a:t>
            </a:r>
            <a:r>
              <a:rPr dirty="0"/>
              <a:t>disponibles</a:t>
            </a:r>
            <a:r>
              <a:rPr spc="-6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dirty="0"/>
              <a:t>demanda</a:t>
            </a:r>
            <a:r>
              <a:rPr spc="-65" dirty="0"/>
              <a:t> </a:t>
            </a:r>
            <a:r>
              <a:rPr dirty="0"/>
              <a:t>directamente</a:t>
            </a:r>
            <a:r>
              <a:rPr spc="-65" dirty="0"/>
              <a:t> </a:t>
            </a:r>
            <a:r>
              <a:rPr spc="-25" dirty="0"/>
              <a:t>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56109" y="1167068"/>
            <a:ext cx="6656873" cy="45166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3700" b="1" kern="0" spc="-10" dirty="0">
                <a:solidFill>
                  <a:srgbClr val="25477A"/>
                </a:solidFill>
                <a:latin typeface="Roboto"/>
                <a:cs typeface="Roboto"/>
              </a:rPr>
              <a:t>MyGeotab</a:t>
            </a:r>
            <a:endParaRPr sz="37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280022" marR="5080" defTabSz="914358">
              <a:spcBef>
                <a:spcPts val="3340"/>
              </a:spcBef>
            </a:pP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Ace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Geotab,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tendrá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información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instante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todos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flota,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desde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consumo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combustible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al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mantenimiento,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además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rendimiento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general.</a:t>
            </a: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280022" marR="229225" defTabSz="914358"/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Todos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estos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siempre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están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bajo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estricta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seguridad,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mientras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Ace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sigue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trabajando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para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ofrecerle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información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necesita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gestión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flota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segura,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eficiente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sostenible.</a:t>
            </a: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280022" marR="122549" defTabSz="914358">
              <a:spcBef>
                <a:spcPts val="2280"/>
              </a:spcBef>
            </a:pP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acceso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directo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desde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MyGeotab,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no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es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necesario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que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cambie</a:t>
            </a:r>
            <a:r>
              <a:rPr sz="19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aplicación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o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interfaz,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Ace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pone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9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disposición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todas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respuestas,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transformando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complejos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análisis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sencilla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conversación.</a:t>
            </a: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061395" y="1303283"/>
            <a:ext cx="3107472" cy="4757086"/>
            <a:chOff x="8061533" y="1303133"/>
            <a:chExt cx="3107690" cy="47574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4233" y="1315833"/>
              <a:ext cx="3082232" cy="4731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67883" y="1309483"/>
              <a:ext cx="3094990" cy="4744720"/>
            </a:xfrm>
            <a:custGeom>
              <a:avLst/>
              <a:gdLst/>
              <a:ahLst/>
              <a:cxnLst/>
              <a:rect l="l" t="t" r="r" b="b"/>
              <a:pathLst>
                <a:path w="3094990" h="4744720">
                  <a:moveTo>
                    <a:pt x="0" y="0"/>
                  </a:moveTo>
                  <a:lnTo>
                    <a:pt x="3094932" y="0"/>
                  </a:lnTo>
                  <a:lnTo>
                    <a:pt x="3094932" y="4744400"/>
                  </a:lnTo>
                  <a:lnTo>
                    <a:pt x="0" y="4744400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8402" y="1976516"/>
            <a:ext cx="5919689" cy="463767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253988" marR="5080" defTabSz="914358">
              <a:lnSpc>
                <a:spcPct val="114999"/>
              </a:lnSpc>
              <a:spcBef>
                <a:spcPts val="100"/>
              </a:spcBef>
            </a:pP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Ace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se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ha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entrenado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poder comprender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preguntas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hechas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por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profesionales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en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flotas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mundo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real,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resulta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información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muestran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operaciones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diarias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las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flotas.</a:t>
            </a: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340"/>
              </a:spcBef>
            </a:pP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253988" marR="120008" defTabSz="914358">
              <a:lnSpc>
                <a:spcPct val="114999"/>
              </a:lnSpc>
            </a:pP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Se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perfecciona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cada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día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gracias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equipos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análisis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Geotab,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históricos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 interacciones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 usuarios.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Así,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Ace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aprende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mejora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900"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cubrir</a:t>
            </a:r>
            <a:r>
              <a:rPr sz="1900" kern="0" spc="-8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las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necesidades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existentes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emergentes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sz="19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mundo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gestión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flotas,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potenciando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20" dirty="0">
                <a:solidFill>
                  <a:srgbClr val="3C5164"/>
                </a:solidFill>
                <a:latin typeface="Roboto"/>
                <a:cs typeface="Roboto"/>
              </a:rPr>
              <a:t>fiabilidad</a:t>
            </a:r>
            <a:r>
              <a:rPr sz="19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9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900" kern="0" spc="-10" dirty="0">
                <a:solidFill>
                  <a:srgbClr val="3C5164"/>
                </a:solidFill>
                <a:latin typeface="Roboto"/>
                <a:cs typeface="Roboto"/>
              </a:rPr>
              <a:t>aplicación.</a:t>
            </a: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720"/>
              </a:spcBef>
              <a:tabLst>
                <a:tab pos="624811" algn="l"/>
              </a:tabLst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12</a:t>
            </a:r>
            <a:r>
              <a:rPr sz="1100" kern="0" spc="27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	</a:t>
            </a: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6109" y="603227"/>
            <a:ext cx="10076743" cy="115159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>
              <a:spcBef>
                <a:spcPts val="100"/>
              </a:spcBef>
            </a:pPr>
            <a:r>
              <a:rPr dirty="0"/>
              <a:t>Amplios</a:t>
            </a:r>
            <a:r>
              <a:rPr spc="-70" dirty="0"/>
              <a:t> </a:t>
            </a:r>
            <a:r>
              <a:rPr dirty="0"/>
              <a:t>conocimientos</a:t>
            </a:r>
            <a:r>
              <a:rPr spc="-70" dirty="0"/>
              <a:t> </a:t>
            </a:r>
            <a:r>
              <a:rPr dirty="0"/>
              <a:t>sobre</a:t>
            </a:r>
            <a:r>
              <a:rPr spc="-65" dirty="0"/>
              <a:t> </a:t>
            </a:r>
            <a:r>
              <a:rPr dirty="0"/>
              <a:t>flotas</a:t>
            </a:r>
            <a:r>
              <a:rPr spc="-70" dirty="0"/>
              <a:t> </a:t>
            </a:r>
            <a:r>
              <a:rPr dirty="0"/>
              <a:t>reales</a:t>
            </a:r>
            <a:r>
              <a:rPr spc="-70" dirty="0"/>
              <a:t> </a:t>
            </a:r>
            <a:r>
              <a:rPr spc="-20" dirty="0"/>
              <a:t>para </a:t>
            </a:r>
            <a:r>
              <a:rPr dirty="0"/>
              <a:t>ofrecer</a:t>
            </a:r>
            <a:r>
              <a:rPr spc="-55" dirty="0"/>
              <a:t> </a:t>
            </a:r>
            <a:r>
              <a:rPr dirty="0"/>
              <a:t>análisis</a:t>
            </a:r>
            <a:r>
              <a:rPr spc="-50" dirty="0"/>
              <a:t> </a:t>
            </a:r>
            <a:r>
              <a:rPr dirty="0"/>
              <a:t>de</a:t>
            </a:r>
            <a:r>
              <a:rPr spc="-55" dirty="0"/>
              <a:t> </a:t>
            </a:r>
            <a:r>
              <a:rPr dirty="0"/>
              <a:t>datos</a:t>
            </a:r>
            <a:r>
              <a:rPr spc="-50" dirty="0"/>
              <a:t> </a:t>
            </a:r>
            <a:r>
              <a:rPr dirty="0"/>
              <a:t>más</a:t>
            </a:r>
            <a:r>
              <a:rPr spc="-50" dirty="0"/>
              <a:t> </a:t>
            </a:r>
            <a:r>
              <a:rPr dirty="0"/>
              <a:t>precisos</a:t>
            </a:r>
            <a:r>
              <a:rPr spc="-55" dirty="0"/>
              <a:t> </a:t>
            </a:r>
            <a:r>
              <a:rPr dirty="0"/>
              <a:t>y</a:t>
            </a:r>
            <a:r>
              <a:rPr spc="-50" dirty="0"/>
              <a:t> </a:t>
            </a:r>
            <a:r>
              <a:rPr spc="-10" dirty="0"/>
              <a:t>fiables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7074" y="2238249"/>
            <a:ext cx="5392655" cy="30351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717329" y="6361403"/>
            <a:ext cx="209535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spc="-25" dirty="0">
                <a:solidFill>
                  <a:srgbClr val="0078D3"/>
                </a:solidFill>
                <a:latin typeface="Arial MT"/>
                <a:cs typeface="Arial MT"/>
              </a:rPr>
              <a:t>13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4860" y="3138108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04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961" y="5282449"/>
            <a:ext cx="3409075" cy="965644"/>
          </a:xfrm>
          <a:prstGeom prst="rect">
            <a:avLst/>
          </a:prstGeom>
        </p:spPr>
        <p:txBody>
          <a:bodyPr vert="horz" wrap="square" lIns="0" tIns="67305" rIns="0" bIns="0" rtlCol="0">
            <a:spAutoFit/>
          </a:bodyPr>
          <a:lstStyle/>
          <a:p>
            <a:pPr marL="12699" marR="5080" defTabSz="914358">
              <a:lnSpc>
                <a:spcPts val="3460"/>
              </a:lnSpc>
              <a:spcBef>
                <a:spcPts val="530"/>
              </a:spcBef>
            </a:pPr>
            <a:r>
              <a:rPr sz="3200" b="1" kern="0" spc="55" dirty="0">
                <a:solidFill>
                  <a:srgbClr val="FFFFFF"/>
                </a:solidFill>
                <a:latin typeface="Roboto"/>
                <a:cs typeface="Roboto"/>
              </a:rPr>
              <a:t>IA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3200" b="1" kern="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3200" b="1" kern="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gestión</a:t>
            </a:r>
            <a:r>
              <a:rPr sz="3200" b="1" kern="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flotas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9271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14</a:t>
            </a:r>
            <a:r>
              <a:rPr sz="1100" kern="0" spc="27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818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0778" y="375649"/>
            <a:ext cx="6854344" cy="45909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900" dirty="0"/>
              <a:t>Beneficios</a:t>
            </a:r>
            <a:r>
              <a:rPr sz="2900" spc="-15" dirty="0"/>
              <a:t> </a:t>
            </a:r>
            <a:r>
              <a:rPr sz="2900" dirty="0"/>
              <a:t>de</a:t>
            </a:r>
            <a:r>
              <a:rPr sz="2900" spc="-10" dirty="0"/>
              <a:t> </a:t>
            </a:r>
            <a:r>
              <a:rPr sz="2900" dirty="0"/>
              <a:t>la</a:t>
            </a:r>
            <a:r>
              <a:rPr sz="2900" spc="-10" dirty="0"/>
              <a:t> </a:t>
            </a:r>
            <a:r>
              <a:rPr sz="2900" spc="50" dirty="0"/>
              <a:t>IA</a:t>
            </a:r>
            <a:r>
              <a:rPr sz="2900" spc="-10" dirty="0"/>
              <a:t> </a:t>
            </a:r>
            <a:r>
              <a:rPr sz="2900" dirty="0"/>
              <a:t>en</a:t>
            </a:r>
            <a:r>
              <a:rPr sz="2900" spc="-15" dirty="0"/>
              <a:t> </a:t>
            </a:r>
            <a:r>
              <a:rPr sz="2900" dirty="0"/>
              <a:t>la</a:t>
            </a:r>
            <a:r>
              <a:rPr sz="2900" spc="-10" dirty="0"/>
              <a:t> </a:t>
            </a:r>
            <a:r>
              <a:rPr sz="2900" dirty="0"/>
              <a:t>gestión</a:t>
            </a:r>
            <a:r>
              <a:rPr sz="2900" spc="-10" dirty="0"/>
              <a:t> </a:t>
            </a:r>
            <a:r>
              <a:rPr sz="2900" dirty="0"/>
              <a:t>de</a:t>
            </a:r>
            <a:r>
              <a:rPr sz="2900" spc="-10" dirty="0"/>
              <a:t> flotas</a:t>
            </a:r>
            <a:endParaRPr sz="2900"/>
          </a:p>
        </p:txBody>
      </p:sp>
      <p:sp>
        <p:nvSpPr>
          <p:cNvPr id="6" name="object 6"/>
          <p:cNvSpPr txBox="1"/>
          <p:nvPr/>
        </p:nvSpPr>
        <p:spPr>
          <a:xfrm>
            <a:off x="489019" y="1298088"/>
            <a:ext cx="5528557" cy="474751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Mejora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la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eficiencia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y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la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productividad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145"/>
              </a:spcBef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5080" indent="-344154" defTabSz="914358">
              <a:lnSpc>
                <a:spcPct val="116700"/>
              </a:lnSpc>
              <a:spcBef>
                <a:spcPts val="5"/>
              </a:spcBef>
              <a:buFont typeface="Arial MT"/>
              <a:buChar char="●"/>
              <a:tabLst>
                <a:tab pos="469878" algn="l"/>
              </a:tabLst>
            </a:pP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Operaciones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racionalizadas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gracias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a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automatización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y</a:t>
            </a:r>
            <a:r>
              <a:rPr sz="1500" kern="0" spc="1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la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optimización.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732121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Aumento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del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tiempo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actividad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los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vehículos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50" dirty="0">
                <a:solidFill>
                  <a:srgbClr val="66788C"/>
                </a:solidFill>
                <a:latin typeface="Roboto"/>
                <a:cs typeface="Roboto"/>
              </a:rPr>
              <a:t>y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reducción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los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tiempos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inactividad.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212715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Aumento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productividad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gracias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a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eficiencia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las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rutas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y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programación.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buClr>
                <a:srgbClr val="66788C"/>
              </a:buClr>
              <a:buFont typeface="Arial MT"/>
              <a:buChar char="●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745"/>
              </a:spcBef>
              <a:buClr>
                <a:srgbClr val="66788C"/>
              </a:buClr>
              <a:buFont typeface="Arial MT"/>
              <a:buChar char="●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Mayor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seguridad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y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menor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riesgo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150"/>
              </a:spcBef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458449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Identificación proactiva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peligros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potenciales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para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la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seguridad.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28574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Mejora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del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comportamiento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los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conductores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y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reducción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los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accidentes.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99055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Reducción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primas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seguros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gracias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a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prácticas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de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conducción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más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seguras.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19529" y="1298088"/>
            <a:ext cx="1485796" cy="2436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Ahorro</a:t>
            </a:r>
            <a:r>
              <a:rPr sz="1500" b="1" kern="0" spc="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1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costes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19529" y="1774305"/>
            <a:ext cx="5495539" cy="373288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469878" marR="627986" indent="-344154" defTabSz="914358">
              <a:lnSpc>
                <a:spcPct val="116700"/>
              </a:lnSpc>
              <a:spcBef>
                <a:spcPts val="100"/>
              </a:spcBef>
              <a:buFont typeface="Arial MT"/>
              <a:buChar char="●"/>
              <a:tabLst>
                <a:tab pos="469878" algn="l"/>
              </a:tabLst>
            </a:pP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Reducción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del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consumo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combustible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gracias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a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la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optimización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las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rutas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y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conducción</a:t>
            </a:r>
            <a:r>
              <a:rPr sz="1500" kern="0" spc="-4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eficiente.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1219778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Menores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costes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mantenimiento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gracias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al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mantenimiento</a:t>
            </a:r>
            <a:r>
              <a:rPr sz="1500" kern="0" spc="-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predictivo.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5080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Disminución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los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gastos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seguro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gracias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a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mejora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de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seguridad.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buClr>
                <a:srgbClr val="66788C"/>
              </a:buClr>
              <a:buFont typeface="Arial MT"/>
              <a:buChar char="●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745"/>
              </a:spcBef>
              <a:buClr>
                <a:srgbClr val="66788C"/>
              </a:buClr>
              <a:buFont typeface="Arial MT"/>
              <a:buChar char="●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Toma</a:t>
            </a:r>
            <a:r>
              <a:rPr sz="1500" b="1" kern="0" spc="-4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decisiones</a:t>
            </a:r>
            <a:r>
              <a:rPr sz="1500"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basada</a:t>
            </a:r>
            <a:r>
              <a:rPr sz="1500"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en</a:t>
            </a:r>
            <a:r>
              <a:rPr sz="1500"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datos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150"/>
              </a:spcBef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37463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IA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proporciona</a:t>
            </a:r>
            <a:r>
              <a:rPr sz="1500" kern="0" spc="-1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información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valiosa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sobre</a:t>
            </a:r>
            <a:r>
              <a:rPr sz="1500" kern="0" spc="-1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el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rendimiento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2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la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flota.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518135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Permite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tomar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decisiones</a:t>
            </a:r>
            <a:r>
              <a:rPr sz="1500" kern="0" spc="-5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informadas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para</a:t>
            </a:r>
            <a:r>
              <a:rPr sz="1500" kern="0" spc="-5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una</a:t>
            </a:r>
            <a:r>
              <a:rPr sz="1500" kern="0" spc="-5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mejor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asignación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de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66788C"/>
                </a:solidFill>
                <a:latin typeface="Roboto"/>
                <a:cs typeface="Roboto"/>
              </a:rPr>
              <a:t>recursos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66788C"/>
                </a:solidFill>
                <a:latin typeface="Roboto"/>
                <a:cs typeface="Roboto"/>
              </a:rPr>
              <a:t>y</a:t>
            </a:r>
            <a:r>
              <a:rPr sz="1500" kern="0" spc="-30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planificación</a:t>
            </a:r>
            <a:r>
              <a:rPr sz="1500" kern="0" spc="-35" dirty="0">
                <a:solidFill>
                  <a:srgbClr val="66788C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66788C"/>
                </a:solidFill>
                <a:latin typeface="Roboto"/>
                <a:cs typeface="Roboto"/>
              </a:rPr>
              <a:t>estratégica.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76" y="6396767"/>
            <a:ext cx="2789994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15</a:t>
            </a:r>
            <a:r>
              <a:rPr sz="1100" kern="0" spc="26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spc="24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7592" y="427873"/>
            <a:ext cx="11156816" cy="583125"/>
          </a:xfrm>
          <a:prstGeom prst="rect">
            <a:avLst/>
          </a:prstGeom>
        </p:spPr>
        <p:txBody>
          <a:bodyPr vert="horz" wrap="square" lIns="0" tIns="59325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3400" spc="-20" dirty="0"/>
              <a:t>Mantenimiento</a:t>
            </a:r>
            <a:r>
              <a:rPr sz="3400" spc="-100" dirty="0"/>
              <a:t> </a:t>
            </a:r>
            <a:r>
              <a:rPr sz="3400" spc="-10" dirty="0"/>
              <a:t>predictivo:</a:t>
            </a:r>
            <a:r>
              <a:rPr sz="3400" spc="-100" dirty="0"/>
              <a:t> </a:t>
            </a:r>
            <a:r>
              <a:rPr sz="3400" dirty="0"/>
              <a:t>Anticipar</a:t>
            </a:r>
            <a:r>
              <a:rPr sz="3400" spc="-95" dirty="0"/>
              <a:t> </a:t>
            </a:r>
            <a:r>
              <a:rPr sz="3400" dirty="0"/>
              <a:t>y</a:t>
            </a:r>
            <a:r>
              <a:rPr sz="3400" spc="-100" dirty="0"/>
              <a:t> </a:t>
            </a:r>
            <a:r>
              <a:rPr sz="3400" spc="-10" dirty="0"/>
              <a:t>prevenir</a:t>
            </a:r>
            <a:endParaRPr sz="3400"/>
          </a:p>
        </p:txBody>
      </p:sp>
      <p:sp>
        <p:nvSpPr>
          <p:cNvPr id="5" name="object 5"/>
          <p:cNvSpPr txBox="1"/>
          <p:nvPr/>
        </p:nvSpPr>
        <p:spPr>
          <a:xfrm>
            <a:off x="517592" y="1584161"/>
            <a:ext cx="4729148" cy="3849762"/>
          </a:xfrm>
          <a:prstGeom prst="rect">
            <a:avLst/>
          </a:prstGeom>
        </p:spPr>
        <p:txBody>
          <a:bodyPr vert="horz" wrap="square" lIns="0" tIns="139690" rIns="0" bIns="0" rtlCol="0">
            <a:spAutoFit/>
          </a:bodyPr>
          <a:lstStyle/>
          <a:p>
            <a:pPr marL="12699" defTabSz="914358">
              <a:spcBef>
                <a:spcPts val="1100"/>
              </a:spcBef>
            </a:pP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Mantenimiento</a:t>
            </a:r>
            <a:r>
              <a:rPr b="1" kern="0" spc="-9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spc="-10" dirty="0">
                <a:solidFill>
                  <a:srgbClr val="0078D3"/>
                </a:solidFill>
                <a:latin typeface="Roboto"/>
                <a:cs typeface="Roboto"/>
              </a:rPr>
              <a:t>predictivo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193666" defTabSz="914358">
              <a:spcBef>
                <a:spcPts val="1000"/>
              </a:spcBef>
            </a:pP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IA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analiza</a:t>
            </a:r>
            <a:r>
              <a:rPr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vehículo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(por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ejemplo,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diagnóstico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motor,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kilometraje) para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predecir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posibles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fallos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antes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se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produzcan.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70482" defTabSz="914358">
              <a:spcBef>
                <a:spcPts val="1000"/>
              </a:spcBef>
            </a:pP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Programa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mantenimiento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forma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proactiva,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reduciendo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tiempo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inactividad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costes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reparación.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1000"/>
              </a:spcBef>
            </a:pP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Ejemplo: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Alertar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gestor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flota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es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probable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alternador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camión específico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falle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próximos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1.000 kilómetros,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permite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sustituirlo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tiempo.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77900" y="1815863"/>
            <a:ext cx="6773705" cy="4073874"/>
            <a:chOff x="5377850" y="1815750"/>
            <a:chExt cx="6774180" cy="40741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7850" y="1815750"/>
              <a:ext cx="6773974" cy="4073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8825" y="1977675"/>
              <a:ext cx="6412024" cy="37117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54062" y="1972912"/>
              <a:ext cx="6421755" cy="3721735"/>
            </a:xfrm>
            <a:custGeom>
              <a:avLst/>
              <a:gdLst/>
              <a:ahLst/>
              <a:cxnLst/>
              <a:rect l="l" t="t" r="r" b="b"/>
              <a:pathLst>
                <a:path w="6421755" h="3721735">
                  <a:moveTo>
                    <a:pt x="0" y="0"/>
                  </a:moveTo>
                  <a:lnTo>
                    <a:pt x="6421549" y="0"/>
                  </a:lnTo>
                  <a:lnTo>
                    <a:pt x="6421549" y="3721274"/>
                  </a:lnTo>
                  <a:lnTo>
                    <a:pt x="0" y="37212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76" y="6396767"/>
            <a:ext cx="2789994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16</a:t>
            </a:r>
            <a:r>
              <a:rPr sz="1100" kern="0" spc="26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spc="24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7592" y="322821"/>
            <a:ext cx="11063464" cy="52065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3300" dirty="0"/>
              <a:t>Gestión</a:t>
            </a:r>
            <a:r>
              <a:rPr sz="3300" spc="-50" dirty="0"/>
              <a:t> </a:t>
            </a:r>
            <a:r>
              <a:rPr sz="3300" dirty="0"/>
              <a:t>del</a:t>
            </a:r>
            <a:r>
              <a:rPr sz="3300" spc="-45" dirty="0"/>
              <a:t> </a:t>
            </a:r>
            <a:r>
              <a:rPr sz="3300" spc="-10" dirty="0"/>
              <a:t>combustible:</a:t>
            </a:r>
            <a:r>
              <a:rPr sz="3300" spc="-45" dirty="0"/>
              <a:t> </a:t>
            </a:r>
            <a:r>
              <a:rPr sz="3300" dirty="0"/>
              <a:t>Eficiencia</a:t>
            </a:r>
            <a:r>
              <a:rPr sz="3300" spc="-45" dirty="0"/>
              <a:t> </a:t>
            </a:r>
            <a:r>
              <a:rPr sz="3300" dirty="0"/>
              <a:t>del</a:t>
            </a:r>
            <a:r>
              <a:rPr sz="3300" spc="-45" dirty="0"/>
              <a:t> </a:t>
            </a:r>
            <a:r>
              <a:rPr sz="3300" dirty="0"/>
              <a:t>combustible</a:t>
            </a:r>
            <a:r>
              <a:rPr sz="3300" spc="-45" dirty="0"/>
              <a:t> </a:t>
            </a:r>
            <a:r>
              <a:rPr sz="3300" dirty="0"/>
              <a:t>con</a:t>
            </a:r>
            <a:r>
              <a:rPr sz="3300" spc="-45" dirty="0"/>
              <a:t> </a:t>
            </a:r>
            <a:r>
              <a:rPr sz="3300" spc="30" dirty="0"/>
              <a:t>IA</a:t>
            </a:r>
            <a:endParaRPr sz="3300"/>
          </a:p>
        </p:txBody>
      </p:sp>
      <p:sp>
        <p:nvSpPr>
          <p:cNvPr id="5" name="object 5"/>
          <p:cNvSpPr txBox="1"/>
          <p:nvPr/>
        </p:nvSpPr>
        <p:spPr>
          <a:xfrm>
            <a:off x="517592" y="1362876"/>
            <a:ext cx="5250446" cy="2741766"/>
          </a:xfrm>
          <a:prstGeom prst="rect">
            <a:avLst/>
          </a:prstGeom>
        </p:spPr>
        <p:txBody>
          <a:bodyPr vert="horz" wrap="square" lIns="0" tIns="139690" rIns="0" bIns="0" rtlCol="0">
            <a:spAutoFit/>
          </a:bodyPr>
          <a:lstStyle/>
          <a:p>
            <a:pPr marL="12699" defTabSz="914358">
              <a:spcBef>
                <a:spcPts val="1100"/>
              </a:spcBef>
            </a:pP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Gestión</a:t>
            </a:r>
            <a:r>
              <a:rPr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del</a:t>
            </a:r>
            <a:r>
              <a:rPr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spc="-10" dirty="0">
                <a:solidFill>
                  <a:srgbClr val="0078D3"/>
                </a:solidFill>
                <a:latin typeface="Roboto"/>
                <a:cs typeface="Roboto"/>
              </a:rPr>
              <a:t>combustible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1002619" defTabSz="914358">
              <a:spcBef>
                <a:spcPts val="1000"/>
              </a:spcBef>
            </a:pP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IA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analiza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patrones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consumo</a:t>
            </a:r>
            <a:r>
              <a:rPr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combustible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toda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flota.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22859" defTabSz="914358">
              <a:spcBef>
                <a:spcPts val="1000"/>
              </a:spcBef>
            </a:pP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Identifica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factores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contribuyen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elevado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consumo</a:t>
            </a:r>
            <a:r>
              <a:rPr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combustible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(por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ejemplo,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rutas ineficaces,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ralentí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excesivo).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1000"/>
              </a:spcBef>
            </a:pP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Recomienda</a:t>
            </a:r>
            <a:r>
              <a:rPr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estrategias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ahorrar</a:t>
            </a:r>
            <a:r>
              <a:rPr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combustible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y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reducir</a:t>
            </a:r>
            <a:r>
              <a:rPr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costes</a:t>
            </a:r>
            <a:r>
              <a:rPr kern="0" spc="-7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operativos.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6910" y="2061759"/>
            <a:ext cx="5967981" cy="34545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76" y="6396767"/>
            <a:ext cx="2789994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17</a:t>
            </a:r>
            <a:r>
              <a:rPr sz="1100" kern="0" spc="26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spc="24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211" y="705785"/>
            <a:ext cx="18397124" cy="627744"/>
          </a:xfrm>
          <a:prstGeom prst="rect">
            <a:avLst/>
          </a:prstGeom>
        </p:spPr>
        <p:txBody>
          <a:bodyPr vert="horz" wrap="square" lIns="0" tIns="57793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pc="-10" dirty="0"/>
              <a:t>Optimización</a:t>
            </a:r>
            <a:r>
              <a:rPr spc="-70" dirty="0"/>
              <a:t> </a:t>
            </a:r>
            <a:r>
              <a:rPr dirty="0"/>
              <a:t>de</a:t>
            </a:r>
            <a:r>
              <a:rPr spc="-70" dirty="0"/>
              <a:t> </a:t>
            </a:r>
            <a:r>
              <a:rPr dirty="0"/>
              <a:t>rutas:</a:t>
            </a:r>
            <a:r>
              <a:rPr spc="-70" dirty="0"/>
              <a:t> </a:t>
            </a:r>
            <a:r>
              <a:rPr dirty="0"/>
              <a:t>Navegar</a:t>
            </a:r>
            <a:r>
              <a:rPr spc="-65" dirty="0"/>
              <a:t> </a:t>
            </a:r>
            <a:r>
              <a:rPr dirty="0"/>
              <a:t>con</a:t>
            </a:r>
            <a:r>
              <a:rPr spc="-70" dirty="0"/>
              <a:t> </a:t>
            </a:r>
            <a:r>
              <a:rPr spc="-10" dirty="0"/>
              <a:t>inteligencia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53209" y="2612200"/>
            <a:ext cx="6259361" cy="3018765"/>
          </a:xfrm>
          <a:prstGeom prst="rect">
            <a:avLst/>
          </a:prstGeom>
        </p:spPr>
        <p:txBody>
          <a:bodyPr vert="horz" wrap="square" lIns="0" tIns="139690" rIns="0" bIns="0" rtlCol="0">
            <a:spAutoFit/>
          </a:bodyPr>
          <a:lstStyle/>
          <a:p>
            <a:pPr marL="12699">
              <a:spcBef>
                <a:spcPts val="1100"/>
              </a:spcBef>
            </a:pPr>
            <a:r>
              <a:rPr spc="-10" dirty="0"/>
              <a:t>Optimización</a:t>
            </a:r>
            <a:r>
              <a:rPr spc="-25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spc="-10" dirty="0"/>
              <a:t>rutas</a:t>
            </a:r>
          </a:p>
          <a:p>
            <a:pPr marL="12699" marR="107309">
              <a:spcBef>
                <a:spcPts val="1000"/>
              </a:spcBef>
            </a:pP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algoritmos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IA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tienen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cuenta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b="0" spc="-30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tráfico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spc="-25" dirty="0">
                <a:solidFill>
                  <a:srgbClr val="3C5164"/>
                </a:solidFill>
              </a:rPr>
              <a:t>en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tiempo</a:t>
            </a:r>
            <a:r>
              <a:rPr b="0" spc="-5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real,</a:t>
            </a:r>
            <a:r>
              <a:rPr b="0" spc="-5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b="0" spc="-5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cierres</a:t>
            </a:r>
            <a:r>
              <a:rPr b="0" spc="-5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b="0" spc="-50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carreteras,</a:t>
            </a:r>
            <a:r>
              <a:rPr b="0" spc="-5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b="0" spc="-5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tiempo</a:t>
            </a:r>
            <a:r>
              <a:rPr b="0" spc="-50" dirty="0">
                <a:solidFill>
                  <a:srgbClr val="3C5164"/>
                </a:solidFill>
              </a:rPr>
              <a:t> y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b="0" spc="-35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horarios</a:t>
            </a:r>
            <a:r>
              <a:rPr b="0" spc="-3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b="0" spc="-3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entrega.</a:t>
            </a:r>
          </a:p>
          <a:p>
            <a:pPr marL="12699" marR="5080">
              <a:spcBef>
                <a:spcPts val="1000"/>
              </a:spcBef>
            </a:pPr>
            <a:r>
              <a:rPr b="0" spc="-10" dirty="0">
                <a:solidFill>
                  <a:srgbClr val="3C5164"/>
                </a:solidFill>
              </a:rPr>
              <a:t>Ajusta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dinámicamente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rutas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para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eficiencia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óptima,</a:t>
            </a:r>
            <a:r>
              <a:rPr b="0" spc="-80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ahorrando</a:t>
            </a:r>
            <a:r>
              <a:rPr b="0" spc="-7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tiempo</a:t>
            </a:r>
            <a:r>
              <a:rPr b="0" spc="-7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b="0" spc="-75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combustible.</a:t>
            </a:r>
          </a:p>
          <a:p>
            <a:pPr marL="12699" marR="8890">
              <a:spcBef>
                <a:spcPts val="1000"/>
              </a:spcBef>
            </a:pP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Ejemplo:</a:t>
            </a:r>
            <a:r>
              <a:rPr b="0" spc="-7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Redirigir</a:t>
            </a:r>
            <a:r>
              <a:rPr b="0" spc="-6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b="0" spc="-65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furgoneta</a:t>
            </a:r>
            <a:r>
              <a:rPr b="0" spc="-6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b="0" spc="-65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reparto alrededor</a:t>
            </a:r>
            <a:r>
              <a:rPr b="0" spc="-7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b="0" spc="-7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b="0" spc="-6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atasco</a:t>
            </a:r>
            <a:r>
              <a:rPr b="0" spc="-7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para</a:t>
            </a:r>
            <a:r>
              <a:rPr b="0" spc="-70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garantizar</a:t>
            </a:r>
            <a:r>
              <a:rPr b="0" spc="-6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b="0" spc="-70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entrega </a:t>
            </a:r>
            <a:r>
              <a:rPr b="0" spc="-25" dirty="0">
                <a:solidFill>
                  <a:srgbClr val="3C5164"/>
                </a:solidFill>
              </a:rPr>
              <a:t>puntual</a:t>
            </a:r>
            <a:r>
              <a:rPr b="0" spc="-4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b="0" spc="-45" dirty="0">
                <a:solidFill>
                  <a:srgbClr val="3C5164"/>
                </a:solidFill>
              </a:rPr>
              <a:t> </a:t>
            </a:r>
            <a:r>
              <a:rPr b="0" spc="-20" dirty="0">
                <a:solidFill>
                  <a:srgbClr val="3C5164"/>
                </a:solidFill>
              </a:rPr>
              <a:t>minimizar</a:t>
            </a:r>
            <a:r>
              <a:rPr b="0" spc="-4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b="0" spc="-40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gasto</a:t>
            </a:r>
            <a:r>
              <a:rPr b="0" spc="-45" dirty="0">
                <a:solidFill>
                  <a:srgbClr val="3C5164"/>
                </a:solidFill>
              </a:rPr>
              <a:t> </a:t>
            </a:r>
            <a:r>
              <a:rPr b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b="0" spc="-45" dirty="0">
                <a:solidFill>
                  <a:srgbClr val="3C5164"/>
                </a:solidFill>
              </a:rPr>
              <a:t> </a:t>
            </a:r>
            <a:r>
              <a:rPr b="0" spc="-10" dirty="0">
                <a:solidFill>
                  <a:srgbClr val="3C5164"/>
                </a:solidFill>
              </a:rPr>
              <a:t>combustible.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2570" y="1904144"/>
            <a:ext cx="4955186" cy="36460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76" y="6396767"/>
            <a:ext cx="2789994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18</a:t>
            </a:r>
            <a:r>
              <a:rPr sz="1100" kern="0" spc="26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spc="24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7591" y="473179"/>
            <a:ext cx="9093832" cy="115159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>
              <a:spcBef>
                <a:spcPts val="100"/>
              </a:spcBef>
            </a:pPr>
            <a:r>
              <a:rPr dirty="0"/>
              <a:t>Control</a:t>
            </a:r>
            <a:r>
              <a:rPr spc="-60" dirty="0"/>
              <a:t> </a:t>
            </a:r>
            <a:r>
              <a:rPr dirty="0"/>
              <a:t>del</a:t>
            </a:r>
            <a:r>
              <a:rPr spc="-55" dirty="0"/>
              <a:t> </a:t>
            </a:r>
            <a:r>
              <a:rPr dirty="0"/>
              <a:t>comportamiento</a:t>
            </a:r>
            <a:r>
              <a:rPr spc="-55" dirty="0"/>
              <a:t> </a:t>
            </a:r>
            <a:r>
              <a:rPr dirty="0"/>
              <a:t>del</a:t>
            </a:r>
            <a:r>
              <a:rPr spc="-55" dirty="0"/>
              <a:t> </a:t>
            </a:r>
            <a:r>
              <a:rPr spc="-10" dirty="0"/>
              <a:t>conductor: </a:t>
            </a:r>
            <a:r>
              <a:rPr dirty="0"/>
              <a:t>Conducción</a:t>
            </a:r>
            <a:r>
              <a:rPr spc="-70" dirty="0"/>
              <a:t> </a:t>
            </a:r>
            <a:r>
              <a:rPr dirty="0"/>
              <a:t>más</a:t>
            </a:r>
            <a:r>
              <a:rPr spc="-70" dirty="0"/>
              <a:t> </a:t>
            </a:r>
            <a:r>
              <a:rPr spc="-10" dirty="0"/>
              <a:t>segura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5363" y="1733701"/>
            <a:ext cx="4792643" cy="3295764"/>
          </a:xfrm>
          <a:prstGeom prst="rect">
            <a:avLst/>
          </a:prstGeom>
        </p:spPr>
        <p:txBody>
          <a:bodyPr vert="horz" wrap="square" lIns="0" tIns="139690" rIns="0" bIns="0" rtlCol="0">
            <a:spAutoFit/>
          </a:bodyPr>
          <a:lstStyle/>
          <a:p>
            <a:pPr marL="12699" defTabSz="914358">
              <a:spcBef>
                <a:spcPts val="1100"/>
              </a:spcBef>
            </a:pP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Control</a:t>
            </a:r>
            <a:r>
              <a:rPr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del</a:t>
            </a:r>
            <a:r>
              <a:rPr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comportamiento</a:t>
            </a:r>
            <a:r>
              <a:rPr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dirty="0">
                <a:solidFill>
                  <a:srgbClr val="0078D3"/>
                </a:solidFill>
                <a:latin typeface="Roboto"/>
                <a:cs typeface="Roboto"/>
              </a:rPr>
              <a:t>del</a:t>
            </a:r>
            <a:r>
              <a:rPr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b="1" kern="0" spc="-10" dirty="0">
                <a:solidFill>
                  <a:srgbClr val="0078D3"/>
                </a:solidFill>
                <a:latin typeface="Roboto"/>
                <a:cs typeface="Roboto"/>
              </a:rPr>
              <a:t>conductor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138424" defTabSz="914358">
              <a:spcBef>
                <a:spcPts val="1000"/>
              </a:spcBef>
            </a:pP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IA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realiza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seguimiento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acciones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conductor</a:t>
            </a:r>
            <a:r>
              <a:rPr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(por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ejemplo,</a:t>
            </a:r>
            <a:r>
              <a:rPr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frenazos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bruscos,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exceso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velocidad,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aceleraciones</a:t>
            </a:r>
            <a:r>
              <a:rPr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rápidas).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692118" defTabSz="914358">
              <a:spcBef>
                <a:spcPts val="1000"/>
              </a:spcBef>
            </a:pP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Proporciona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información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individual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los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conductores,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fomentando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hábitos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conducción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seguros.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1000"/>
              </a:spcBef>
            </a:pP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Genera</a:t>
            </a:r>
            <a:r>
              <a:rPr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informes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sobre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rendimiento</a:t>
            </a:r>
            <a:r>
              <a:rPr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del </a:t>
            </a:r>
            <a:r>
              <a:rPr kern="0" spc="-30" dirty="0">
                <a:solidFill>
                  <a:srgbClr val="3C5164"/>
                </a:solidFill>
                <a:latin typeface="Roboto"/>
                <a:cs typeface="Roboto"/>
              </a:rPr>
              <a:t>conductor,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ayudando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0" dirty="0">
                <a:solidFill>
                  <a:srgbClr val="3C5164"/>
                </a:solidFill>
                <a:latin typeface="Roboto"/>
                <a:cs typeface="Roboto"/>
              </a:rPr>
              <a:t>identificar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áreas</a:t>
            </a:r>
            <a:r>
              <a:rPr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mejora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riesgos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potenciales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kern="0" spc="-10" dirty="0">
                <a:solidFill>
                  <a:srgbClr val="3C5164"/>
                </a:solidFill>
                <a:latin typeface="Roboto"/>
                <a:cs typeface="Roboto"/>
              </a:rPr>
              <a:t>seguridad.</a:t>
            </a:r>
            <a:endParaRPr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04690" y="1388631"/>
            <a:ext cx="5842225" cy="3936089"/>
            <a:chOff x="6104690" y="1388487"/>
            <a:chExt cx="5842635" cy="39363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4690" y="1388487"/>
              <a:ext cx="5842350" cy="39358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4149" y="1539525"/>
              <a:ext cx="5442299" cy="3535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" y="241"/>
            <a:ext cx="6103826" cy="6857519"/>
          </a:xfrm>
          <a:custGeom>
            <a:avLst/>
            <a:gdLst/>
            <a:ahLst/>
            <a:cxnLst/>
            <a:rect l="l" t="t" r="r" b="b"/>
            <a:pathLst>
              <a:path w="6104255" h="6858000">
                <a:moveTo>
                  <a:pt x="61040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6104099" y="0"/>
                </a:lnTo>
                <a:lnTo>
                  <a:pt x="6104099" y="6857999"/>
                </a:lnTo>
                <a:close/>
              </a:path>
            </a:pathLst>
          </a:custGeom>
          <a:solidFill>
            <a:srgbClr val="0078D3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8402" y="6396767"/>
            <a:ext cx="215250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1</a:t>
            </a:r>
            <a:r>
              <a:rPr sz="1100" kern="0" spc="28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84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029" y="6397721"/>
            <a:ext cx="181420" cy="18145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17593" y="3013944"/>
            <a:ext cx="2191231" cy="58221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3700" b="1" kern="0" spc="-10" dirty="0">
                <a:solidFill>
                  <a:srgbClr val="FFFFFF"/>
                </a:solidFill>
                <a:latin typeface="Roboto"/>
                <a:cs typeface="Roboto"/>
              </a:rPr>
              <a:t>Contenido</a:t>
            </a:r>
            <a:endParaRPr sz="3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03140" y="617129"/>
            <a:ext cx="1683267" cy="2436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  <a:tabLst>
                <a:tab pos="474323" algn="l"/>
              </a:tabLst>
            </a:pPr>
            <a:r>
              <a:rPr sz="1500" b="0" spc="-25" dirty="0">
                <a:solidFill>
                  <a:srgbClr val="3C5164"/>
                </a:solidFill>
              </a:rPr>
              <a:t>1.</a:t>
            </a:r>
            <a:r>
              <a:rPr sz="1500" b="0" dirty="0">
                <a:solidFill>
                  <a:srgbClr val="3C5164"/>
                </a:solidFill>
              </a:rPr>
              <a:t>	</a:t>
            </a:r>
            <a:r>
              <a:rPr sz="1500" b="0" u="heavy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</a:rPr>
              <a:t>Visión</a:t>
            </a:r>
            <a:r>
              <a:rPr sz="1500" b="0" u="heavy" spc="-9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</a:rPr>
              <a:t> </a:t>
            </a:r>
            <a:r>
              <a:rPr sz="1500" b="0" u="heavy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</a:rPr>
              <a:t>general</a:t>
            </a:r>
            <a:endParaRPr sz="1500" dirty="0"/>
          </a:p>
        </p:txBody>
      </p:sp>
      <p:sp>
        <p:nvSpPr>
          <p:cNvPr id="9" name="object 9"/>
          <p:cNvSpPr txBox="1"/>
          <p:nvPr/>
        </p:nvSpPr>
        <p:spPr>
          <a:xfrm>
            <a:off x="6503140" y="1133980"/>
            <a:ext cx="4163403" cy="182101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474323" indent="-461624" defTabSz="914358">
              <a:spcBef>
                <a:spcPts val="100"/>
              </a:spcBef>
              <a:buClr>
                <a:srgbClr val="3C5164"/>
              </a:buClr>
              <a:buFontTx/>
              <a:buAutoNum type="arabicPeriod" startAt="2"/>
              <a:tabLst>
                <a:tab pos="474323" algn="l"/>
              </a:tabLst>
            </a:pP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Descripción</a:t>
            </a:r>
            <a:r>
              <a:rPr sz="1500" u="heavy" kern="0" spc="-3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la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empresa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Geotab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465"/>
              </a:spcBef>
              <a:buFontTx/>
              <a:buAutoNum type="arabicPeriod" startAt="2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74323" indent="-461624" defTabSz="914358">
              <a:spcBef>
                <a:spcPts val="5"/>
              </a:spcBef>
              <a:buClr>
                <a:srgbClr val="000000"/>
              </a:buClr>
              <a:buFontTx/>
              <a:buAutoNum type="arabicPeriod" startAt="2"/>
              <a:tabLst>
                <a:tab pos="474323" algn="l"/>
              </a:tabLst>
            </a:pP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La</a:t>
            </a:r>
            <a:r>
              <a:rPr sz="1500" u="heavy" kern="0" spc="-3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inteligencia</a:t>
            </a:r>
            <a:r>
              <a:rPr sz="1500" u="heavy" kern="0" spc="-3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artificial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en</a:t>
            </a:r>
            <a:r>
              <a:rPr sz="1500" u="heavy" kern="0" spc="-3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Geotab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465"/>
              </a:spcBef>
              <a:buFontTx/>
              <a:buAutoNum type="arabicPeriod" startAt="2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74323" indent="-461624" defTabSz="914358">
              <a:spcBef>
                <a:spcPts val="5"/>
              </a:spcBef>
              <a:buClr>
                <a:srgbClr val="3C5164"/>
              </a:buClr>
              <a:buFontTx/>
              <a:buAutoNum type="arabicPeriod" startAt="2"/>
              <a:tabLst>
                <a:tab pos="474323" algn="l"/>
              </a:tabLst>
            </a:pP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AI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en</a:t>
            </a:r>
            <a:r>
              <a:rPr sz="1500" u="heavy" kern="0" spc="-1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gestión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flotas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defTabSz="914358">
              <a:spcBef>
                <a:spcPts val="465"/>
              </a:spcBef>
              <a:buFontTx/>
              <a:buAutoNum type="arabicPeriod" startAt="2"/>
            </a:pP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74323" indent="-461624" defTabSz="914358">
              <a:spcBef>
                <a:spcPts val="5"/>
              </a:spcBef>
              <a:buClr>
                <a:srgbClr val="3C5164"/>
              </a:buClr>
              <a:buFontTx/>
              <a:buAutoNum type="arabicPeriod" startAt="2"/>
              <a:tabLst>
                <a:tab pos="474323" algn="l"/>
              </a:tabLst>
            </a:pP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Solución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1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fabricantes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1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vehículos</a:t>
            </a:r>
            <a:r>
              <a:rPr sz="1500" u="heavy" kern="0" spc="-1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(OEM)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3140" y="3201397"/>
            <a:ext cx="3779888" cy="2436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  <a:tabLst>
                <a:tab pos="474323" algn="l"/>
              </a:tabLst>
            </a:pPr>
            <a:r>
              <a:rPr sz="1500" kern="0" spc="-25" dirty="0">
                <a:solidFill>
                  <a:srgbClr val="3C5164"/>
                </a:solidFill>
                <a:latin typeface="Roboto"/>
                <a:cs typeface="Roboto"/>
              </a:rPr>
              <a:t>6.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	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El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futuro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la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IA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en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la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gestión</a:t>
            </a:r>
            <a:r>
              <a:rPr sz="1500" u="heavy" kern="0" spc="-25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flotas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03140" y="3718249"/>
            <a:ext cx="2484580" cy="2436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  <a:tabLst>
                <a:tab pos="474323" algn="l"/>
              </a:tabLst>
            </a:pPr>
            <a:r>
              <a:rPr sz="1500" kern="0" spc="-25" dirty="0">
                <a:solidFill>
                  <a:srgbClr val="3C5164"/>
                </a:solidFill>
                <a:latin typeface="Roboto"/>
                <a:cs typeface="Roboto"/>
              </a:rPr>
              <a:t>7.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	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Caso</a:t>
            </a:r>
            <a:r>
              <a:rPr sz="1500" u="heavy" kern="0" spc="-4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de</a:t>
            </a:r>
            <a:r>
              <a:rPr sz="1500" u="heavy" kern="0" spc="-4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éxito:</a:t>
            </a:r>
            <a:r>
              <a:rPr sz="1500" u="heavy" kern="0" spc="-4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 </a:t>
            </a:r>
            <a:r>
              <a:rPr sz="1500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</a:rPr>
              <a:t>Europcar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4860" y="3061913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05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5701" y="5130060"/>
            <a:ext cx="2166468" cy="5052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Solución</a:t>
            </a:r>
            <a:r>
              <a:rPr sz="3200" b="1" kern="0" spc="-17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701" y="5568942"/>
            <a:ext cx="3023023" cy="965644"/>
          </a:xfrm>
          <a:prstGeom prst="rect">
            <a:avLst/>
          </a:prstGeom>
        </p:spPr>
        <p:txBody>
          <a:bodyPr vert="horz" wrap="square" lIns="0" tIns="67305" rIns="0" bIns="0" rtlCol="0">
            <a:spAutoFit/>
          </a:bodyPr>
          <a:lstStyle/>
          <a:p>
            <a:pPr marL="12699" marR="5080" defTabSz="914358">
              <a:lnSpc>
                <a:spcPts val="3460"/>
              </a:lnSpc>
              <a:spcBef>
                <a:spcPts val="53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fabricantes</a:t>
            </a:r>
            <a:r>
              <a:rPr sz="3200" b="1" kern="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vehículos</a:t>
            </a:r>
            <a:r>
              <a:rPr sz="3200" b="1" kern="0" spc="-1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(OEM)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17329" y="6361403"/>
            <a:ext cx="209535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spc="-25" dirty="0">
                <a:solidFill>
                  <a:srgbClr val="0078D3"/>
                </a:solidFill>
                <a:latin typeface="Arial MT"/>
                <a:cs typeface="Arial MT"/>
              </a:rPr>
              <a:t>19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9271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20</a:t>
            </a:r>
            <a:r>
              <a:rPr sz="1100" kern="0" spc="27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818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3211" y="705786"/>
            <a:ext cx="18397124" cy="594458"/>
          </a:xfrm>
          <a:prstGeom prst="rect">
            <a:avLst/>
          </a:prstGeom>
        </p:spPr>
        <p:txBody>
          <a:bodyPr vert="horz" wrap="square" lIns="0" tIns="70549" rIns="0" bIns="0" rtlCol="0">
            <a:spAutoFit/>
          </a:bodyPr>
          <a:lstStyle/>
          <a:p>
            <a:pPr marL="113024" marR="5080">
              <a:spcBef>
                <a:spcPts val="100"/>
              </a:spcBef>
            </a:pPr>
            <a:r>
              <a:rPr sz="3400" spc="-10" dirty="0"/>
              <a:t>Revolucionaria</a:t>
            </a:r>
            <a:r>
              <a:rPr sz="3400" spc="-60" dirty="0"/>
              <a:t> </a:t>
            </a:r>
            <a:r>
              <a:rPr sz="3400" dirty="0"/>
              <a:t>plataforma</a:t>
            </a:r>
            <a:r>
              <a:rPr sz="3400" spc="-55" dirty="0"/>
              <a:t> </a:t>
            </a:r>
            <a:r>
              <a:rPr sz="3400" dirty="0"/>
              <a:t>de</a:t>
            </a:r>
            <a:r>
              <a:rPr sz="3400" spc="-55" dirty="0"/>
              <a:t> </a:t>
            </a:r>
            <a:r>
              <a:rPr sz="3400" dirty="0"/>
              <a:t>Geotab</a:t>
            </a:r>
            <a:r>
              <a:rPr sz="3400" spc="-60" dirty="0"/>
              <a:t> </a:t>
            </a:r>
            <a:r>
              <a:rPr sz="3400" dirty="0"/>
              <a:t>para</a:t>
            </a:r>
            <a:r>
              <a:rPr sz="3400" spc="-55" dirty="0"/>
              <a:t> </a:t>
            </a:r>
            <a:r>
              <a:rPr sz="3400" spc="-10" dirty="0"/>
              <a:t>datos </a:t>
            </a:r>
            <a:r>
              <a:rPr sz="3400" dirty="0"/>
              <a:t>telemáticos</a:t>
            </a:r>
            <a:r>
              <a:rPr sz="3400" spc="-55" dirty="0"/>
              <a:t> </a:t>
            </a:r>
            <a:r>
              <a:rPr sz="3400" spc="-25" dirty="0"/>
              <a:t>OEM</a:t>
            </a:r>
            <a:endParaRPr sz="3400"/>
          </a:p>
        </p:txBody>
      </p:sp>
      <p:sp>
        <p:nvSpPr>
          <p:cNvPr id="7" name="object 7"/>
          <p:cNvSpPr txBox="1"/>
          <p:nvPr/>
        </p:nvSpPr>
        <p:spPr>
          <a:xfrm>
            <a:off x="781454" y="1943225"/>
            <a:ext cx="3830685" cy="339836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77172" marR="287642" indent="-365108" defTabSz="914358">
              <a:spcBef>
                <a:spcPts val="100"/>
              </a:spcBef>
              <a:buFontTx/>
              <a:buAutoNum type="arabicPeriod"/>
              <a:tabLst>
                <a:tab pos="377172" algn="l"/>
              </a:tabLst>
            </a:pP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activos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recogen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los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suben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nube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fabricantes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(OEM).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77172" marR="5080" indent="-365108" defTabSz="914358">
              <a:spcBef>
                <a:spcPts val="1000"/>
              </a:spcBef>
              <a:buFontTx/>
              <a:buAutoNum type="arabicPeriod"/>
              <a:tabLst>
                <a:tab pos="377172" algn="l"/>
              </a:tabLst>
            </a:pP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Estos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se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transfieren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plataforma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la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nube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alta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seguridad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OEM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de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Geotab.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77172" marR="6985" indent="-365108" defTabSz="914358">
              <a:spcBef>
                <a:spcPts val="1000"/>
              </a:spcBef>
              <a:buFontTx/>
              <a:buAutoNum type="arabicPeriod"/>
              <a:tabLst>
                <a:tab pos="377172" algn="l"/>
              </a:tabLst>
            </a:pP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normaliza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estos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ofrecer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una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experiencia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sencilla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todos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los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77172" marR="147948" indent="-365108" defTabSz="914358">
              <a:spcBef>
                <a:spcPts val="1000"/>
              </a:spcBef>
              <a:buFontTx/>
              <a:buAutoNum type="arabicPeriod"/>
              <a:tabLst>
                <a:tab pos="377172" algn="l"/>
              </a:tabLst>
            </a:pP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pasan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i="1" kern="0" spc="-20" dirty="0">
                <a:solidFill>
                  <a:srgbClr val="3C5164"/>
                </a:solidFill>
                <a:latin typeface="Roboto"/>
                <a:cs typeface="Roboto"/>
              </a:rPr>
              <a:t>software</a:t>
            </a:r>
            <a:r>
              <a:rPr sz="1300" i="1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gestión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flotas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(de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base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web),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integrando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todos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(como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los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dispositivo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GO)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sola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plataforma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tomar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decisiones fundamentadas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mejores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rápido.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82042" y="4601145"/>
            <a:ext cx="1858514" cy="2436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Una</a:t>
            </a:r>
            <a:r>
              <a:rPr sz="1500" b="1" kern="0" spc="-7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única</a:t>
            </a:r>
            <a:r>
              <a:rPr sz="1500" b="1" kern="0" spc="-6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plataforma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40293" y="4399482"/>
            <a:ext cx="1453413" cy="148580"/>
          </a:xfrm>
          <a:custGeom>
            <a:avLst/>
            <a:gdLst/>
            <a:ahLst/>
            <a:cxnLst/>
            <a:rect l="l" t="t" r="r" b="b"/>
            <a:pathLst>
              <a:path w="1453515" h="148589">
                <a:moveTo>
                  <a:pt x="1452899" y="148499"/>
                </a:moveTo>
                <a:lnTo>
                  <a:pt x="0" y="148499"/>
                </a:lnTo>
                <a:lnTo>
                  <a:pt x="0" y="0"/>
                </a:lnTo>
                <a:lnTo>
                  <a:pt x="1452899" y="0"/>
                </a:lnTo>
                <a:lnTo>
                  <a:pt x="1452899" y="148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16048" y="2076824"/>
            <a:ext cx="5848575" cy="2683956"/>
            <a:chOff x="5416000" y="2076728"/>
            <a:chExt cx="5848985" cy="26841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6000" y="2093341"/>
              <a:ext cx="2030429" cy="26672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2850" y="2076728"/>
              <a:ext cx="3501644" cy="26672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40324" y="4489392"/>
              <a:ext cx="1427480" cy="3810"/>
            </a:xfrm>
            <a:custGeom>
              <a:avLst/>
              <a:gdLst/>
              <a:ahLst/>
              <a:cxnLst/>
              <a:rect l="l" t="t" r="r" b="b"/>
              <a:pathLst>
                <a:path w="1427479" h="3810">
                  <a:moveTo>
                    <a:pt x="1427099" y="32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9271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21</a:t>
            </a:r>
            <a:r>
              <a:rPr sz="1100" kern="0" spc="27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818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28" y="5539520"/>
            <a:ext cx="12191144" cy="674958"/>
          </a:xfrm>
          <a:custGeom>
            <a:avLst/>
            <a:gdLst/>
            <a:ahLst/>
            <a:cxnLst/>
            <a:rect l="l" t="t" r="r" b="b"/>
            <a:pathLst>
              <a:path w="12192000" h="675004">
                <a:moveTo>
                  <a:pt x="12191999" y="674699"/>
                </a:moveTo>
                <a:lnTo>
                  <a:pt x="0" y="6746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74699"/>
                </a:lnTo>
                <a:close/>
              </a:path>
            </a:pathLst>
          </a:custGeom>
          <a:solidFill>
            <a:srgbClr val="21315E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28395" y="5727868"/>
            <a:ext cx="8018852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Las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 Lt"/>
                <a:cs typeface="Roboto Lt"/>
              </a:rPr>
              <a:t>integraciones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y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 Lt"/>
                <a:cs typeface="Roboto Lt"/>
              </a:rPr>
              <a:t>asociaciones</a:t>
            </a:r>
            <a:r>
              <a:rPr sz="1300" kern="0" spc="-3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OEM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 Lt"/>
                <a:cs typeface="Roboto Lt"/>
              </a:rPr>
              <a:t>varían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según</a:t>
            </a:r>
            <a:r>
              <a:rPr sz="1300" kern="0" spc="-3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la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región.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Este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portafolio</a:t>
            </a:r>
            <a:r>
              <a:rPr sz="1300" kern="0" spc="-3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está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 Lt"/>
                <a:cs typeface="Roboto Lt"/>
              </a:rPr>
              <a:t>en</a:t>
            </a:r>
            <a:r>
              <a:rPr sz="1300" kern="0" spc="-35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 Lt"/>
                <a:cs typeface="Roboto Lt"/>
              </a:rPr>
              <a:t>constante</a:t>
            </a:r>
            <a:r>
              <a:rPr sz="1300" kern="0" spc="-30" dirty="0">
                <a:solidFill>
                  <a:srgbClr val="FFFFFF"/>
                </a:solidFill>
                <a:latin typeface="Roboto Lt"/>
                <a:cs typeface="Roboto Lt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 Lt"/>
                <a:cs typeface="Roboto Lt"/>
              </a:rPr>
              <a:t>crecimiento.</a:t>
            </a:r>
            <a:endParaRPr sz="1300" kern="0">
              <a:solidFill>
                <a:sysClr val="windowText" lastClr="000000"/>
              </a:solidFill>
              <a:latin typeface="Roboto Lt"/>
              <a:cs typeface="Roboto 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72457" y="224820"/>
            <a:ext cx="18397124" cy="759063"/>
          </a:xfrm>
          <a:prstGeom prst="rect">
            <a:avLst/>
          </a:prstGeom>
        </p:spPr>
        <p:txBody>
          <a:bodyPr vert="horz" wrap="square" lIns="0" tIns="187842" rIns="0" bIns="0" rtlCol="0">
            <a:spAutoFit/>
          </a:bodyPr>
          <a:lstStyle/>
          <a:p>
            <a:pPr marL="151123">
              <a:spcBef>
                <a:spcPts val="100"/>
              </a:spcBef>
            </a:pPr>
            <a:r>
              <a:rPr dirty="0"/>
              <a:t>Amplio</a:t>
            </a:r>
            <a:r>
              <a:rPr spc="-65" dirty="0"/>
              <a:t> </a:t>
            </a:r>
            <a:r>
              <a:rPr dirty="0"/>
              <a:t>portafolio</a:t>
            </a:r>
            <a:r>
              <a:rPr spc="-60" dirty="0"/>
              <a:t> </a:t>
            </a:r>
            <a:r>
              <a:rPr dirty="0"/>
              <a:t>de</a:t>
            </a:r>
            <a:r>
              <a:rPr spc="-60" dirty="0"/>
              <a:t> </a:t>
            </a:r>
            <a:r>
              <a:rPr dirty="0"/>
              <a:t>las</a:t>
            </a:r>
            <a:r>
              <a:rPr spc="-65" dirty="0"/>
              <a:t> </a:t>
            </a:r>
            <a:r>
              <a:rPr dirty="0"/>
              <a:t>integraciones</a:t>
            </a:r>
            <a:r>
              <a:rPr spc="-60" dirty="0"/>
              <a:t> </a:t>
            </a:r>
            <a:r>
              <a:rPr spc="-25" dirty="0"/>
              <a:t>OEM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840" y="2435963"/>
            <a:ext cx="1502461" cy="5244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45552" y="2506265"/>
            <a:ext cx="1569861" cy="32709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93948" y="3557720"/>
            <a:ext cx="1628140" cy="5406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26381" y="1372141"/>
            <a:ext cx="1049827" cy="65811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578" y="3425073"/>
            <a:ext cx="1502486" cy="79841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55505" y="1434334"/>
            <a:ext cx="689395" cy="65811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42074" y="2430130"/>
            <a:ext cx="1339833" cy="56241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36274" y="1564266"/>
            <a:ext cx="1489362" cy="2993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2616" y="3400915"/>
            <a:ext cx="775433" cy="85413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86796" y="1364980"/>
            <a:ext cx="759436" cy="72498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984565" y="2339746"/>
            <a:ext cx="861385" cy="71952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95550" y="3434891"/>
            <a:ext cx="1233575" cy="6006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64110" y="1339152"/>
            <a:ext cx="1610500" cy="77713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2442" y="1372140"/>
            <a:ext cx="1150014" cy="77712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26753" y="1374814"/>
            <a:ext cx="1150029" cy="77711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053318" y="1374821"/>
            <a:ext cx="832325" cy="56241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16845" y="2288360"/>
            <a:ext cx="1150029" cy="77712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247943" y="2336894"/>
            <a:ext cx="777319" cy="74292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439638" y="2329523"/>
            <a:ext cx="977165" cy="76145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846163" y="3545294"/>
            <a:ext cx="859674" cy="30450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730765" y="4406515"/>
            <a:ext cx="1011441" cy="68666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094173" y="3171485"/>
            <a:ext cx="6185101" cy="2428705"/>
            <a:chOff x="4094032" y="3171467"/>
            <a:chExt cx="6185535" cy="2428875"/>
          </a:xfrm>
        </p:grpSpPr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71352" y="3347756"/>
              <a:ext cx="1096114" cy="6581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2998" y="4030000"/>
              <a:ext cx="1569999" cy="15699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33691" y="3343545"/>
              <a:ext cx="645492" cy="7849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78450" y="3171467"/>
              <a:ext cx="1010767" cy="10107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94032" y="4353467"/>
              <a:ext cx="1010800" cy="8556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4860" y="3138108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06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953" y="5282461"/>
            <a:ext cx="3042706" cy="1414485"/>
          </a:xfrm>
          <a:prstGeom prst="rect">
            <a:avLst/>
          </a:prstGeom>
        </p:spPr>
        <p:txBody>
          <a:bodyPr vert="horz" wrap="square" lIns="0" tIns="67305" rIns="0" bIns="0" rtlCol="0">
            <a:spAutoFit/>
          </a:bodyPr>
          <a:lstStyle/>
          <a:p>
            <a:pPr marL="12699" marR="5080" defTabSz="914358">
              <a:lnSpc>
                <a:spcPts val="3460"/>
              </a:lnSpc>
              <a:spcBef>
                <a:spcPts val="53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El</a:t>
            </a:r>
            <a:r>
              <a:rPr sz="3200" b="1" kern="0" spc="-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futuro</a:t>
            </a:r>
            <a:r>
              <a:rPr sz="32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32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32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30" dirty="0">
                <a:solidFill>
                  <a:srgbClr val="FFFFFF"/>
                </a:solidFill>
                <a:latin typeface="Roboto"/>
                <a:cs typeface="Roboto"/>
              </a:rPr>
              <a:t>IA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32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la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gestión</a:t>
            </a:r>
            <a:r>
              <a:rPr sz="32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de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flotas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17329" y="6361403"/>
            <a:ext cx="209535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spc="-25" dirty="0">
                <a:solidFill>
                  <a:srgbClr val="0078D3"/>
                </a:solidFill>
                <a:latin typeface="Arial MT"/>
                <a:cs typeface="Arial MT"/>
              </a:rPr>
              <a:t>22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9271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23</a:t>
            </a:r>
            <a:r>
              <a:rPr sz="1100" kern="0" spc="27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818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0777" y="375649"/>
            <a:ext cx="6503849" cy="45909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2900" dirty="0"/>
              <a:t>El</a:t>
            </a:r>
            <a:r>
              <a:rPr sz="2900" spc="-25" dirty="0"/>
              <a:t> </a:t>
            </a:r>
            <a:r>
              <a:rPr sz="2900" dirty="0"/>
              <a:t>futuro</a:t>
            </a:r>
            <a:r>
              <a:rPr sz="2900" spc="-20" dirty="0"/>
              <a:t> </a:t>
            </a:r>
            <a:r>
              <a:rPr sz="2900" dirty="0"/>
              <a:t>de</a:t>
            </a:r>
            <a:r>
              <a:rPr sz="2900" spc="-20" dirty="0"/>
              <a:t> </a:t>
            </a:r>
            <a:r>
              <a:rPr sz="2900" dirty="0"/>
              <a:t>la</a:t>
            </a:r>
            <a:r>
              <a:rPr sz="2900" spc="-25" dirty="0"/>
              <a:t> </a:t>
            </a:r>
            <a:r>
              <a:rPr sz="2900" spc="50" dirty="0"/>
              <a:t>IA</a:t>
            </a:r>
            <a:r>
              <a:rPr sz="2900" spc="-20" dirty="0"/>
              <a:t> </a:t>
            </a:r>
            <a:r>
              <a:rPr sz="2900" dirty="0"/>
              <a:t>en</a:t>
            </a:r>
            <a:r>
              <a:rPr sz="2900" spc="-20" dirty="0"/>
              <a:t> </a:t>
            </a:r>
            <a:r>
              <a:rPr sz="2900" dirty="0"/>
              <a:t>la</a:t>
            </a:r>
            <a:r>
              <a:rPr sz="2900" spc="-20" dirty="0"/>
              <a:t> </a:t>
            </a:r>
            <a:r>
              <a:rPr sz="2900" dirty="0"/>
              <a:t>gestión</a:t>
            </a:r>
            <a:r>
              <a:rPr sz="2900" spc="-25" dirty="0"/>
              <a:t> </a:t>
            </a:r>
            <a:r>
              <a:rPr sz="2900" dirty="0"/>
              <a:t>de</a:t>
            </a:r>
            <a:r>
              <a:rPr sz="2900" spc="-20" dirty="0"/>
              <a:t> </a:t>
            </a:r>
            <a:r>
              <a:rPr sz="2900" spc="-10" dirty="0"/>
              <a:t>flotas</a:t>
            </a:r>
            <a:endParaRPr sz="2900"/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xfrm>
            <a:off x="689676" y="1275287"/>
            <a:ext cx="5713427" cy="455259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dirty="0"/>
              <a:t>Vehículos</a:t>
            </a:r>
            <a:r>
              <a:rPr spc="-60" dirty="0"/>
              <a:t> </a:t>
            </a:r>
            <a:r>
              <a:rPr spc="-10" dirty="0"/>
              <a:t>autónomos</a:t>
            </a:r>
          </a:p>
          <a:p>
            <a:pPr marL="469878" marR="71752" indent="-344154">
              <a:lnSpc>
                <a:spcPct val="116700"/>
              </a:lnSpc>
              <a:spcBef>
                <a:spcPts val="2014"/>
              </a:spcBef>
              <a:buFont typeface="Arial MT"/>
              <a:buChar char="●"/>
              <a:tabLst>
                <a:tab pos="469878" algn="l"/>
              </a:tabLst>
            </a:pPr>
            <a:r>
              <a:rPr sz="1500" b="0" dirty="0">
                <a:solidFill>
                  <a:srgbClr val="3C5164"/>
                </a:solidFill>
              </a:rPr>
              <a:t>La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IA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desempeña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un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papel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crucial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en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el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desarrollo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25" dirty="0">
                <a:solidFill>
                  <a:srgbClr val="3C5164"/>
                </a:solidFill>
              </a:rPr>
              <a:t>los </a:t>
            </a:r>
            <a:r>
              <a:rPr sz="1500" b="0" spc="-20" dirty="0">
                <a:solidFill>
                  <a:srgbClr val="3C5164"/>
                </a:solidFill>
              </a:rPr>
              <a:t>vehículos</a:t>
            </a:r>
            <a:r>
              <a:rPr sz="1500" b="0" spc="-1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autónomos.</a:t>
            </a:r>
            <a:endParaRPr sz="1500" dirty="0"/>
          </a:p>
          <a:p>
            <a:pPr marL="469878" marR="15239" indent="-344154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b="0" dirty="0">
                <a:solidFill>
                  <a:srgbClr val="3C5164"/>
                </a:solidFill>
              </a:rPr>
              <a:t>Analice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el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impacto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potencial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los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20" dirty="0">
                <a:solidFill>
                  <a:srgbClr val="3C5164"/>
                </a:solidFill>
              </a:rPr>
              <a:t>vehículos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autónomos </a:t>
            </a:r>
            <a:r>
              <a:rPr sz="1500" b="0" dirty="0">
                <a:solidFill>
                  <a:srgbClr val="3C5164"/>
                </a:solidFill>
              </a:rPr>
              <a:t>en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las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operaciones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las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flotas,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como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el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aumento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25" dirty="0">
                <a:solidFill>
                  <a:srgbClr val="3C5164"/>
                </a:solidFill>
              </a:rPr>
              <a:t>la </a:t>
            </a:r>
            <a:r>
              <a:rPr sz="1500" b="0" spc="-10" dirty="0">
                <a:solidFill>
                  <a:srgbClr val="3C5164"/>
                </a:solidFill>
              </a:rPr>
              <a:t>eficiencia,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mejora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20" dirty="0">
                <a:solidFill>
                  <a:srgbClr val="3C5164"/>
                </a:solidFill>
              </a:rPr>
              <a:t>seguridad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y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reducción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25" dirty="0">
                <a:solidFill>
                  <a:srgbClr val="3C5164"/>
                </a:solidFill>
              </a:rPr>
              <a:t>los </a:t>
            </a:r>
            <a:r>
              <a:rPr sz="1500" b="0" dirty="0">
                <a:solidFill>
                  <a:srgbClr val="3C5164"/>
                </a:solidFill>
              </a:rPr>
              <a:t>costes</a:t>
            </a:r>
            <a:r>
              <a:rPr sz="1500" b="0" spc="-7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laborales.</a:t>
            </a:r>
            <a:endParaRPr sz="1500" dirty="0"/>
          </a:p>
          <a:p>
            <a:pPr>
              <a:spcBef>
                <a:spcPts val="440"/>
              </a:spcBef>
              <a:buClr>
                <a:srgbClr val="3C5164"/>
              </a:buClr>
              <a:buFont typeface="Arial MT"/>
              <a:buChar char="●"/>
            </a:pPr>
            <a:endParaRPr sz="1500" dirty="0"/>
          </a:p>
          <a:p>
            <a:pPr marL="12699"/>
            <a:r>
              <a:rPr dirty="0"/>
              <a:t>Ciudades</a:t>
            </a:r>
            <a:r>
              <a:rPr spc="-40" dirty="0"/>
              <a:t> </a:t>
            </a:r>
            <a:r>
              <a:rPr spc="-10" dirty="0"/>
              <a:t>inteligentes</a:t>
            </a:r>
          </a:p>
          <a:p>
            <a:pPr marL="469878" marR="5080" indent="-344154">
              <a:lnSpc>
                <a:spcPct val="116700"/>
              </a:lnSpc>
              <a:spcBef>
                <a:spcPts val="2020"/>
              </a:spcBef>
              <a:buFont typeface="Arial MT"/>
              <a:buChar char="●"/>
              <a:tabLst>
                <a:tab pos="469878" algn="l"/>
              </a:tabLst>
            </a:pPr>
            <a:r>
              <a:rPr sz="1500" b="0" dirty="0">
                <a:solidFill>
                  <a:srgbClr val="3C5164"/>
                </a:solidFill>
              </a:rPr>
              <a:t>Los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sistemas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gestión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flotas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basados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en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IA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pueden </a:t>
            </a:r>
            <a:r>
              <a:rPr sz="1500" b="0" spc="-20" dirty="0">
                <a:solidFill>
                  <a:srgbClr val="3C5164"/>
                </a:solidFill>
              </a:rPr>
              <a:t>integrarse</a:t>
            </a:r>
            <a:r>
              <a:rPr sz="1500" b="0" spc="-3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con</a:t>
            </a:r>
            <a:r>
              <a:rPr sz="1500" b="0" spc="-2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</a:t>
            </a:r>
            <a:r>
              <a:rPr sz="1500" b="0" spc="-25" dirty="0">
                <a:solidFill>
                  <a:srgbClr val="3C5164"/>
                </a:solidFill>
              </a:rPr>
              <a:t> </a:t>
            </a:r>
            <a:r>
              <a:rPr sz="1500" b="0" spc="-20" dirty="0">
                <a:solidFill>
                  <a:srgbClr val="3C5164"/>
                </a:solidFill>
              </a:rPr>
              <a:t>infraestructura</a:t>
            </a:r>
            <a:r>
              <a:rPr sz="1500" b="0" spc="-2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2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las</a:t>
            </a:r>
            <a:r>
              <a:rPr sz="1500" b="0" spc="-2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ciudades </a:t>
            </a:r>
            <a:r>
              <a:rPr sz="1500" b="0" spc="-20" dirty="0">
                <a:solidFill>
                  <a:srgbClr val="3C5164"/>
                </a:solidFill>
              </a:rPr>
              <a:t>inteligentes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(por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ejemplo,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sistemas</a:t>
            </a:r>
            <a:r>
              <a:rPr sz="1500" b="0" spc="-3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gestión</a:t>
            </a:r>
            <a:r>
              <a:rPr sz="1500" b="0" spc="-3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del</a:t>
            </a:r>
            <a:r>
              <a:rPr sz="1500" b="0" spc="-3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tráfico, </a:t>
            </a:r>
            <a:r>
              <a:rPr sz="1500" b="0" dirty="0">
                <a:solidFill>
                  <a:srgbClr val="3C5164"/>
                </a:solidFill>
              </a:rPr>
              <a:t>redes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de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recarga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para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spc="-20" dirty="0">
                <a:solidFill>
                  <a:srgbClr val="3C5164"/>
                </a:solidFill>
              </a:rPr>
              <a:t>vehículos</a:t>
            </a:r>
            <a:r>
              <a:rPr sz="1500" b="0" spc="-5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eléctricos).</a:t>
            </a:r>
            <a:endParaRPr sz="1500" dirty="0"/>
          </a:p>
          <a:p>
            <a:pPr marL="469878" marR="154933" indent="-344154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b="0" spc="-20" dirty="0">
                <a:solidFill>
                  <a:srgbClr val="3C5164"/>
                </a:solidFill>
              </a:rPr>
              <a:t>Optimizan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las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rutas,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reducen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la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congestión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y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mejoran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25" dirty="0">
                <a:solidFill>
                  <a:srgbClr val="3C5164"/>
                </a:solidFill>
              </a:rPr>
              <a:t>la </a:t>
            </a:r>
            <a:r>
              <a:rPr sz="1500" b="0" spc="-10" dirty="0">
                <a:solidFill>
                  <a:srgbClr val="3C5164"/>
                </a:solidFill>
              </a:rPr>
              <a:t>eficiencia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general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dirty="0">
                <a:solidFill>
                  <a:srgbClr val="3C5164"/>
                </a:solidFill>
              </a:rPr>
              <a:t>en</a:t>
            </a:r>
            <a:r>
              <a:rPr sz="1500" b="0" spc="-45" dirty="0">
                <a:solidFill>
                  <a:srgbClr val="3C5164"/>
                </a:solidFill>
              </a:rPr>
              <a:t> </a:t>
            </a:r>
            <a:r>
              <a:rPr sz="1500" b="0" spc="-20" dirty="0">
                <a:solidFill>
                  <a:srgbClr val="3C5164"/>
                </a:solidFill>
              </a:rPr>
              <a:t>entornos</a:t>
            </a:r>
            <a:r>
              <a:rPr sz="1500" b="0" spc="-40" dirty="0">
                <a:solidFill>
                  <a:srgbClr val="3C5164"/>
                </a:solidFill>
              </a:rPr>
              <a:t> </a:t>
            </a:r>
            <a:r>
              <a:rPr sz="1500" b="0" spc="-10" dirty="0">
                <a:solidFill>
                  <a:srgbClr val="3C5164"/>
                </a:solidFill>
              </a:rPr>
              <a:t>urbanos.</a:t>
            </a:r>
            <a:endParaRPr sz="1500" dirty="0"/>
          </a:p>
        </p:txBody>
      </p:sp>
      <p:sp>
        <p:nvSpPr>
          <p:cNvPr id="7" name="object 7"/>
          <p:cNvSpPr txBox="1"/>
          <p:nvPr/>
        </p:nvSpPr>
        <p:spPr>
          <a:xfrm>
            <a:off x="6519521" y="1297065"/>
            <a:ext cx="4907570" cy="213192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700" b="1" kern="0" dirty="0">
                <a:solidFill>
                  <a:srgbClr val="0078D3"/>
                </a:solidFill>
                <a:latin typeface="Roboto"/>
                <a:cs typeface="Roboto"/>
              </a:rPr>
              <a:t>Mayor</a:t>
            </a:r>
            <a:r>
              <a:rPr sz="17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0078D3"/>
                </a:solidFill>
                <a:latin typeface="Roboto"/>
                <a:cs typeface="Roboto"/>
              </a:rPr>
              <a:t>conectividad</a:t>
            </a:r>
            <a:r>
              <a:rPr sz="17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0078D3"/>
                </a:solidFill>
                <a:latin typeface="Roboto"/>
                <a:cs typeface="Roboto"/>
              </a:rPr>
              <a:t>e</a:t>
            </a:r>
            <a:r>
              <a:rPr sz="17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0078D3"/>
                </a:solidFill>
                <a:latin typeface="Roboto"/>
                <a:cs typeface="Roboto"/>
              </a:rPr>
              <a:t>intercambio</a:t>
            </a:r>
            <a:r>
              <a:rPr sz="17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7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700" b="1" kern="0" spc="-10" dirty="0">
                <a:solidFill>
                  <a:srgbClr val="0078D3"/>
                </a:solidFill>
                <a:latin typeface="Roboto"/>
                <a:cs typeface="Roboto"/>
              </a:rPr>
              <a:t>datos</a:t>
            </a:r>
            <a:endParaRPr sz="1700" kern="0" dirty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5080" indent="-344154" defTabSz="914358">
              <a:lnSpc>
                <a:spcPct val="116700"/>
              </a:lnSpc>
              <a:spcBef>
                <a:spcPts val="2014"/>
              </a:spcBef>
              <a:buFont typeface="Arial MT"/>
              <a:buChar char="●"/>
              <a:tabLst>
                <a:tab pos="469878" algn="l"/>
              </a:tabLst>
            </a:pP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5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futuro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gestión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flotas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pasa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por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mayor </a:t>
            </a:r>
            <a:r>
              <a:rPr sz="1500" kern="0" spc="-20" dirty="0">
                <a:solidFill>
                  <a:srgbClr val="3C5164"/>
                </a:solidFill>
                <a:latin typeface="Roboto"/>
                <a:cs typeface="Roboto"/>
              </a:rPr>
              <a:t>conectividad</a:t>
            </a:r>
            <a:r>
              <a:rPr sz="15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</a:t>
            </a:r>
            <a:r>
              <a:rPr sz="15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intercambio</a:t>
            </a:r>
            <a:r>
              <a:rPr sz="15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5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5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entre</a:t>
            </a:r>
            <a:r>
              <a:rPr sz="15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vehículos, </a:t>
            </a:r>
            <a:r>
              <a:rPr sz="1500" kern="0" spc="-20" dirty="0">
                <a:solidFill>
                  <a:srgbClr val="3C5164"/>
                </a:solidFill>
                <a:latin typeface="Roboto"/>
                <a:cs typeface="Roboto"/>
              </a:rPr>
              <a:t>infraestructuras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otras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partes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interesadas.</a:t>
            </a:r>
            <a:endParaRPr sz="1500" kern="0" dirty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469878" marR="147948" indent="-344154" defTabSz="914358">
              <a:lnSpc>
                <a:spcPct val="116700"/>
              </a:lnSpc>
              <a:buFont typeface="Arial MT"/>
              <a:buChar char="●"/>
              <a:tabLst>
                <a:tab pos="469878" algn="l"/>
              </a:tabLst>
            </a:pP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IA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desempeñará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papel</a:t>
            </a:r>
            <a:r>
              <a:rPr sz="15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clave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análisis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estos</a:t>
            </a:r>
            <a:r>
              <a:rPr sz="15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5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5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descubrir</a:t>
            </a:r>
            <a:r>
              <a:rPr sz="15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3C5164"/>
                </a:solidFill>
                <a:latin typeface="Roboto"/>
                <a:cs typeface="Roboto"/>
              </a:rPr>
              <a:t>nuevas</a:t>
            </a:r>
            <a:r>
              <a:rPr sz="15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20" dirty="0">
                <a:solidFill>
                  <a:srgbClr val="3C5164"/>
                </a:solidFill>
                <a:latin typeface="Roboto"/>
                <a:cs typeface="Roboto"/>
              </a:rPr>
              <a:t>perspectivas</a:t>
            </a:r>
            <a:r>
              <a:rPr sz="1500" kern="0" spc="-50" dirty="0">
                <a:solidFill>
                  <a:srgbClr val="3C5164"/>
                </a:solidFill>
                <a:latin typeface="Roboto"/>
                <a:cs typeface="Roboto"/>
              </a:rPr>
              <a:t> y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optimizar</a:t>
            </a:r>
            <a:r>
              <a:rPr sz="15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5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rendimiento</a:t>
            </a:r>
            <a:r>
              <a:rPr sz="15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5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5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500" kern="0" spc="-10" dirty="0">
                <a:solidFill>
                  <a:srgbClr val="3C5164"/>
                </a:solidFill>
                <a:latin typeface="Roboto"/>
                <a:cs typeface="Roboto"/>
              </a:rPr>
              <a:t>flota.</a:t>
            </a:r>
            <a:endParaRPr sz="1500" kern="0" dirty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4860" y="3138108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07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17329" y="6361403"/>
            <a:ext cx="209535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spc="-25" dirty="0">
                <a:solidFill>
                  <a:srgbClr val="0078D3"/>
                </a:solidFill>
                <a:latin typeface="Arial MT"/>
                <a:cs typeface="Arial MT"/>
              </a:rPr>
              <a:t>24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953" y="5282461"/>
            <a:ext cx="2606492" cy="965644"/>
          </a:xfrm>
          <a:prstGeom prst="rect">
            <a:avLst/>
          </a:prstGeom>
        </p:spPr>
        <p:txBody>
          <a:bodyPr vert="horz" wrap="square" lIns="0" tIns="67305" rIns="0" bIns="0" rtlCol="0">
            <a:spAutoFit/>
          </a:bodyPr>
          <a:lstStyle/>
          <a:p>
            <a:pPr marL="12699" marR="5080" defTabSz="914358">
              <a:lnSpc>
                <a:spcPts val="3460"/>
              </a:lnSpc>
              <a:spcBef>
                <a:spcPts val="53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Caso de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éxito: Europcar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12666" y="451846"/>
            <a:ext cx="4319602" cy="58221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dirty="0"/>
              <a:t>Clientes</a:t>
            </a:r>
            <a:r>
              <a:rPr spc="-40" dirty="0"/>
              <a:t> </a:t>
            </a:r>
            <a:r>
              <a:rPr spc="-10" dirty="0"/>
              <a:t>satisfechos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20333" y="1144327"/>
            <a:ext cx="5940008" cy="27443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700" kern="0" spc="-10" dirty="0">
                <a:solidFill>
                  <a:srgbClr val="0078D3"/>
                </a:solidFill>
                <a:latin typeface="Roboto Lt"/>
                <a:cs typeface="Roboto Lt"/>
              </a:rPr>
              <a:t>Europcar:</a:t>
            </a:r>
            <a:r>
              <a:rPr sz="1700" kern="0" spc="-60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dirty="0">
                <a:solidFill>
                  <a:srgbClr val="0078D3"/>
                </a:solidFill>
                <a:latin typeface="Roboto Lt"/>
                <a:cs typeface="Roboto Lt"/>
              </a:rPr>
              <a:t>Buscar</a:t>
            </a:r>
            <a:r>
              <a:rPr sz="1700" kern="0" spc="-55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spc="-10" dirty="0">
                <a:solidFill>
                  <a:srgbClr val="0078D3"/>
                </a:solidFill>
                <a:latin typeface="Roboto Lt"/>
                <a:cs typeface="Roboto Lt"/>
              </a:rPr>
              <a:t>datos</a:t>
            </a:r>
            <a:r>
              <a:rPr sz="1700" kern="0" spc="-60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spc="-10" dirty="0">
                <a:solidFill>
                  <a:srgbClr val="0078D3"/>
                </a:solidFill>
                <a:latin typeface="Roboto Lt"/>
                <a:cs typeface="Roboto Lt"/>
              </a:rPr>
              <a:t>conectados</a:t>
            </a:r>
            <a:r>
              <a:rPr sz="1700" kern="0" spc="-55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dirty="0">
                <a:solidFill>
                  <a:srgbClr val="0078D3"/>
                </a:solidFill>
                <a:latin typeface="Roboto Lt"/>
                <a:cs typeface="Roboto Lt"/>
              </a:rPr>
              <a:t>para</a:t>
            </a:r>
            <a:r>
              <a:rPr sz="1700" kern="0" spc="-55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dirty="0">
                <a:solidFill>
                  <a:srgbClr val="0078D3"/>
                </a:solidFill>
                <a:latin typeface="Roboto Lt"/>
                <a:cs typeface="Roboto Lt"/>
              </a:rPr>
              <a:t>mejorar</a:t>
            </a:r>
            <a:r>
              <a:rPr sz="1700" kern="0" spc="-60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dirty="0">
                <a:solidFill>
                  <a:srgbClr val="0078D3"/>
                </a:solidFill>
                <a:latin typeface="Roboto Lt"/>
                <a:cs typeface="Roboto Lt"/>
              </a:rPr>
              <a:t>la</a:t>
            </a:r>
            <a:r>
              <a:rPr sz="1700" kern="0" spc="-55" dirty="0">
                <a:solidFill>
                  <a:srgbClr val="0078D3"/>
                </a:solidFill>
                <a:latin typeface="Roboto Lt"/>
                <a:cs typeface="Roboto Lt"/>
              </a:rPr>
              <a:t> </a:t>
            </a:r>
            <a:r>
              <a:rPr sz="1700" kern="0" spc="-10" dirty="0">
                <a:solidFill>
                  <a:srgbClr val="0078D3"/>
                </a:solidFill>
                <a:latin typeface="Roboto Lt"/>
                <a:cs typeface="Roboto Lt"/>
              </a:rPr>
              <a:t>eficiencia</a:t>
            </a:r>
            <a:endParaRPr sz="1700" kern="0">
              <a:solidFill>
                <a:sysClr val="windowText" lastClr="000000"/>
              </a:solidFill>
              <a:latin typeface="Roboto Lt"/>
              <a:cs typeface="Roboto 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8" y="241"/>
            <a:ext cx="3824336" cy="6857519"/>
          </a:xfrm>
          <a:custGeom>
            <a:avLst/>
            <a:gdLst/>
            <a:ahLst/>
            <a:cxnLst/>
            <a:rect l="l" t="t" r="r" b="b"/>
            <a:pathLst>
              <a:path w="3824604" h="6858000">
                <a:moveTo>
                  <a:pt x="38240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3824099" y="0"/>
                </a:lnTo>
                <a:lnTo>
                  <a:pt x="3824099" y="6857999"/>
                </a:lnTo>
                <a:close/>
              </a:path>
            </a:pathLst>
          </a:custGeom>
          <a:solidFill>
            <a:srgbClr val="EEF1F6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321" y="1227392"/>
            <a:ext cx="1372773" cy="546940"/>
          </a:xfrm>
          <a:prstGeom prst="rect">
            <a:avLst/>
          </a:prstGeom>
        </p:spPr>
        <p:txBody>
          <a:bodyPr vert="horz" wrap="square" lIns="0" tIns="61590" rIns="0" bIns="0" rtlCol="0">
            <a:spAutoFit/>
          </a:bodyPr>
          <a:lstStyle/>
          <a:p>
            <a:pPr marL="12699" defTabSz="914358">
              <a:spcBef>
                <a:spcPts val="484"/>
              </a:spcBef>
            </a:pPr>
            <a:r>
              <a:rPr sz="1600" b="1" kern="0" spc="-10" dirty="0">
                <a:solidFill>
                  <a:srgbClr val="3C5164"/>
                </a:solidFill>
                <a:latin typeface="Roboto"/>
                <a:cs typeface="Roboto"/>
              </a:rPr>
              <a:t>Industria:</a:t>
            </a:r>
            <a:endParaRPr sz="16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31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Alquiler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coches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6321" y="1872506"/>
            <a:ext cx="2501090" cy="546940"/>
          </a:xfrm>
          <a:prstGeom prst="rect">
            <a:avLst/>
          </a:prstGeom>
        </p:spPr>
        <p:txBody>
          <a:bodyPr vert="horz" wrap="square" lIns="0" tIns="61590" rIns="0" bIns="0" rtlCol="0">
            <a:spAutoFit/>
          </a:bodyPr>
          <a:lstStyle/>
          <a:p>
            <a:pPr marL="12699" defTabSz="914358">
              <a:spcBef>
                <a:spcPts val="484"/>
              </a:spcBef>
            </a:pP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Tipo</a:t>
            </a:r>
            <a:r>
              <a:rPr sz="1600" b="1" kern="0" spc="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600" b="1" kern="0" spc="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spc="-10" dirty="0">
                <a:solidFill>
                  <a:srgbClr val="3C5164"/>
                </a:solidFill>
                <a:latin typeface="Roboto"/>
                <a:cs typeface="Roboto"/>
              </a:rPr>
              <a:t>vehículos:</a:t>
            </a:r>
            <a:endParaRPr sz="16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31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Turismos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comerciales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321" y="2517621"/>
            <a:ext cx="2992545" cy="946409"/>
          </a:xfrm>
          <a:prstGeom prst="rect">
            <a:avLst/>
          </a:prstGeom>
        </p:spPr>
        <p:txBody>
          <a:bodyPr vert="horz" wrap="square" lIns="0" tIns="60956" rIns="0" bIns="0" rtlCol="0">
            <a:spAutoFit/>
          </a:bodyPr>
          <a:lstStyle/>
          <a:p>
            <a:pPr marL="12699" defTabSz="914358">
              <a:spcBef>
                <a:spcPts val="480"/>
              </a:spcBef>
            </a:pPr>
            <a:r>
              <a:rPr sz="1600" b="1" kern="0" spc="-10" dirty="0">
                <a:solidFill>
                  <a:srgbClr val="3C5164"/>
                </a:solidFill>
                <a:latin typeface="Roboto"/>
                <a:cs typeface="Roboto"/>
              </a:rPr>
              <a:t>Tamaño</a:t>
            </a:r>
            <a:r>
              <a:rPr sz="1600" b="1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600" b="1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600" b="1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spc="-10" dirty="0">
                <a:solidFill>
                  <a:srgbClr val="3C5164"/>
                </a:solidFill>
                <a:latin typeface="Roboto"/>
                <a:cs typeface="Roboto"/>
              </a:rPr>
              <a:t>flota:</a:t>
            </a:r>
            <a:endParaRPr sz="16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315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260.000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16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países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donde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el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grupo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opera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directamente,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cons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sus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propias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subsidiarias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6320" y="3668161"/>
            <a:ext cx="2853490" cy="546299"/>
          </a:xfrm>
          <a:prstGeom prst="rect">
            <a:avLst/>
          </a:prstGeom>
        </p:spPr>
        <p:txBody>
          <a:bodyPr vert="horz" wrap="square" lIns="0" tIns="60956" rIns="0" bIns="0" rtlCol="0">
            <a:spAutoFit/>
          </a:bodyPr>
          <a:lstStyle/>
          <a:p>
            <a:pPr marL="12699" defTabSz="914358">
              <a:spcBef>
                <a:spcPts val="480"/>
              </a:spcBef>
            </a:pP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Enfoque</a:t>
            </a:r>
            <a:r>
              <a:rPr sz="1600" b="1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600" b="1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600" b="1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600" b="1" kern="0" spc="-10" dirty="0">
                <a:solidFill>
                  <a:srgbClr val="3C5164"/>
                </a:solidFill>
                <a:latin typeface="Roboto"/>
                <a:cs typeface="Roboto"/>
              </a:rPr>
              <a:t>flota:</a:t>
            </a:r>
            <a:endParaRPr sz="16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315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Optimización,</a:t>
            </a:r>
            <a:r>
              <a:rPr sz="1300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sostenibilidad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 de</a:t>
            </a:r>
            <a:r>
              <a:rPr sz="1300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flota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28" y="293757"/>
            <a:ext cx="3824336" cy="6564169"/>
            <a:chOff x="0" y="293537"/>
            <a:chExt cx="3824604" cy="6564630"/>
          </a:xfrm>
        </p:grpSpPr>
        <p:sp>
          <p:nvSpPr>
            <p:cNvPr id="11" name="object 11"/>
            <p:cNvSpPr/>
            <p:nvPr/>
          </p:nvSpPr>
          <p:spPr>
            <a:xfrm>
              <a:off x="632733" y="1265033"/>
              <a:ext cx="1216025" cy="0"/>
            </a:xfrm>
            <a:custGeom>
              <a:avLst/>
              <a:gdLst/>
              <a:ahLst/>
              <a:cxnLst/>
              <a:rect l="l" t="t" r="r" b="b"/>
              <a:pathLst>
                <a:path w="1216025">
                  <a:moveTo>
                    <a:pt x="0" y="0"/>
                  </a:moveTo>
                  <a:lnTo>
                    <a:pt x="1215600" y="0"/>
                  </a:lnTo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800" y="293537"/>
              <a:ext cx="1517465" cy="7906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985433"/>
              <a:ext cx="3823999" cy="187256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76318" y="4593676"/>
            <a:ext cx="990530" cy="24365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500" b="1" u="heavy" kern="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  <a:hlinkClick r:id="rId5"/>
              </a:rPr>
              <a:t>Case</a:t>
            </a:r>
            <a:r>
              <a:rPr sz="1500" b="1" u="heavy" kern="0" spc="2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  <a:hlinkClick r:id="rId5"/>
              </a:rPr>
              <a:t> </a:t>
            </a:r>
            <a:r>
              <a:rPr sz="1500" b="1" u="heavy" kern="0" spc="-10" dirty="0">
                <a:solidFill>
                  <a:srgbClr val="0078D3"/>
                </a:solidFill>
                <a:uFill>
                  <a:solidFill>
                    <a:srgbClr val="0078D3"/>
                  </a:solidFill>
                </a:uFill>
                <a:latin typeface="Roboto"/>
                <a:cs typeface="Roboto"/>
                <a:hlinkClick r:id="rId5"/>
              </a:rPr>
              <a:t>Study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12649" y="3423039"/>
            <a:ext cx="757502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600" kern="0" spc="-10" dirty="0">
                <a:solidFill>
                  <a:srgbClr val="25477A"/>
                </a:solidFill>
                <a:latin typeface="Roboto Lt"/>
                <a:cs typeface="Roboto Lt"/>
              </a:rPr>
              <a:t>Results:</a:t>
            </a:r>
            <a:endParaRPr sz="1600" kern="0">
              <a:solidFill>
                <a:sysClr val="windowText" lastClr="000000"/>
              </a:solidFill>
              <a:latin typeface="Roboto Lt"/>
              <a:cs typeface="Roboto 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6730" y="1728758"/>
            <a:ext cx="574635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defTabSz="914358">
              <a:spcBef>
                <a:spcPts val="100"/>
              </a:spcBef>
            </a:pPr>
            <a:r>
              <a:rPr sz="1600" kern="0" spc="-25" dirty="0">
                <a:solidFill>
                  <a:srgbClr val="25477A"/>
                </a:solidFill>
                <a:latin typeface="Roboto Lt"/>
                <a:cs typeface="Roboto Lt"/>
              </a:rPr>
              <a:t>Retos:</a:t>
            </a:r>
            <a:endParaRPr sz="1600" kern="0">
              <a:solidFill>
                <a:sysClr val="windowText" lastClr="000000"/>
              </a:solidFill>
              <a:latin typeface="Roboto Lt"/>
              <a:cs typeface="Roboto L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1826" y="2033282"/>
            <a:ext cx="6776244" cy="45711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403841" marR="5080" indent="-404476" defTabSz="914358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403841" algn="l"/>
              </a:tabLst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Mejorar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experiencia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sus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clientes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ampliara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estuviera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día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 proporcionados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29126" y="2654015"/>
            <a:ext cx="6531787" cy="45711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416540" marR="5080" indent="-404476" defTabSz="914358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416540" algn="l"/>
              </a:tabLst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Necesitaban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enfoque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basado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comunicar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procesos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mejorar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la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eficiencia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69990" y="4320807"/>
            <a:ext cx="7406755" cy="899097"/>
          </a:xfrm>
          <a:custGeom>
            <a:avLst/>
            <a:gdLst/>
            <a:ahLst/>
            <a:cxnLst/>
            <a:rect l="l" t="t" r="r" b="b"/>
            <a:pathLst>
              <a:path w="7407275" h="899160">
                <a:moveTo>
                  <a:pt x="7164006" y="0"/>
                </a:moveTo>
                <a:lnTo>
                  <a:pt x="0" y="0"/>
                </a:lnTo>
                <a:lnTo>
                  <a:pt x="0" y="438899"/>
                </a:lnTo>
                <a:lnTo>
                  <a:pt x="7164006" y="438899"/>
                </a:lnTo>
                <a:lnTo>
                  <a:pt x="7164006" y="0"/>
                </a:lnTo>
                <a:close/>
              </a:path>
              <a:path w="7407275" h="899160">
                <a:moveTo>
                  <a:pt x="7407249" y="694613"/>
                </a:moveTo>
                <a:lnTo>
                  <a:pt x="7401738" y="653503"/>
                </a:lnTo>
                <a:lnTo>
                  <a:pt x="7385901" y="615213"/>
                </a:lnTo>
                <a:lnTo>
                  <a:pt x="7360856" y="580555"/>
                </a:lnTo>
                <a:lnTo>
                  <a:pt x="7327684" y="550367"/>
                </a:lnTo>
                <a:lnTo>
                  <a:pt x="7287488" y="525462"/>
                </a:lnTo>
                <a:lnTo>
                  <a:pt x="7241337" y="506653"/>
                </a:lnTo>
                <a:lnTo>
                  <a:pt x="7190346" y="494766"/>
                </a:lnTo>
                <a:lnTo>
                  <a:pt x="7135596" y="490613"/>
                </a:lnTo>
                <a:lnTo>
                  <a:pt x="6863956" y="490613"/>
                </a:lnTo>
                <a:lnTo>
                  <a:pt x="6863956" y="898613"/>
                </a:lnTo>
                <a:lnTo>
                  <a:pt x="7135596" y="898613"/>
                </a:lnTo>
                <a:lnTo>
                  <a:pt x="7190346" y="894473"/>
                </a:lnTo>
                <a:lnTo>
                  <a:pt x="7241337" y="882586"/>
                </a:lnTo>
                <a:lnTo>
                  <a:pt x="7287488" y="863777"/>
                </a:lnTo>
                <a:lnTo>
                  <a:pt x="7327684" y="838873"/>
                </a:lnTo>
                <a:lnTo>
                  <a:pt x="7360856" y="808672"/>
                </a:lnTo>
                <a:lnTo>
                  <a:pt x="7385901" y="774026"/>
                </a:lnTo>
                <a:lnTo>
                  <a:pt x="7401738" y="735736"/>
                </a:lnTo>
                <a:lnTo>
                  <a:pt x="7407249" y="694613"/>
                </a:lnTo>
                <a:close/>
              </a:path>
            </a:pathLst>
          </a:custGeom>
          <a:solidFill>
            <a:srgbClr val="EEF1F6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70001" y="3822090"/>
            <a:ext cx="7163567" cy="439389"/>
          </a:xfrm>
          <a:custGeom>
            <a:avLst/>
            <a:gdLst/>
            <a:ahLst/>
            <a:cxnLst/>
            <a:rect l="l" t="t" r="r" b="b"/>
            <a:pathLst>
              <a:path w="7164070" h="439420">
                <a:moveTo>
                  <a:pt x="7163999" y="438899"/>
                </a:moveTo>
                <a:lnTo>
                  <a:pt x="0" y="438899"/>
                </a:lnTo>
                <a:lnTo>
                  <a:pt x="0" y="0"/>
                </a:lnTo>
                <a:lnTo>
                  <a:pt x="7163999" y="0"/>
                </a:lnTo>
                <a:lnTo>
                  <a:pt x="7163999" y="438899"/>
                </a:lnTo>
                <a:close/>
              </a:path>
            </a:pathLst>
          </a:custGeom>
          <a:solidFill>
            <a:srgbClr val="EEF1F6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87" y="3932612"/>
            <a:ext cx="3482731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Recuperación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rápida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robados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50388" y="3821939"/>
            <a:ext cx="6926729" cy="440659"/>
            <a:chOff x="4650286" y="3821966"/>
            <a:chExt cx="6927215" cy="440690"/>
          </a:xfrm>
        </p:grpSpPr>
        <p:sp>
          <p:nvSpPr>
            <p:cNvPr id="23" name="object 23"/>
            <p:cNvSpPr/>
            <p:nvPr/>
          </p:nvSpPr>
          <p:spPr>
            <a:xfrm>
              <a:off x="11033828" y="3821966"/>
              <a:ext cx="543560" cy="440690"/>
            </a:xfrm>
            <a:custGeom>
              <a:avLst/>
              <a:gdLst/>
              <a:ahLst/>
              <a:cxnLst/>
              <a:rect l="l" t="t" r="r" b="b"/>
              <a:pathLst>
                <a:path w="543559" h="440689">
                  <a:moveTo>
                    <a:pt x="271649" y="440399"/>
                  </a:moveTo>
                  <a:lnTo>
                    <a:pt x="0" y="440399"/>
                  </a:lnTo>
                  <a:lnTo>
                    <a:pt x="0" y="0"/>
                  </a:lnTo>
                  <a:lnTo>
                    <a:pt x="271649" y="0"/>
                  </a:lnTo>
                  <a:lnTo>
                    <a:pt x="326396" y="4473"/>
                  </a:lnTo>
                  <a:lnTo>
                    <a:pt x="377388" y="17304"/>
                  </a:lnTo>
                  <a:lnTo>
                    <a:pt x="423532" y="37606"/>
                  </a:lnTo>
                  <a:lnTo>
                    <a:pt x="463735" y="64495"/>
                  </a:lnTo>
                  <a:lnTo>
                    <a:pt x="496906" y="97084"/>
                  </a:lnTo>
                  <a:lnTo>
                    <a:pt x="521952" y="134488"/>
                  </a:lnTo>
                  <a:lnTo>
                    <a:pt x="537781" y="175821"/>
                  </a:lnTo>
                  <a:lnTo>
                    <a:pt x="543299" y="220199"/>
                  </a:lnTo>
                  <a:lnTo>
                    <a:pt x="537781" y="264577"/>
                  </a:lnTo>
                  <a:lnTo>
                    <a:pt x="521952" y="305911"/>
                  </a:lnTo>
                  <a:lnTo>
                    <a:pt x="496906" y="343315"/>
                  </a:lnTo>
                  <a:lnTo>
                    <a:pt x="463735" y="375904"/>
                  </a:lnTo>
                  <a:lnTo>
                    <a:pt x="423532" y="402793"/>
                  </a:lnTo>
                  <a:lnTo>
                    <a:pt x="377388" y="423095"/>
                  </a:lnTo>
                  <a:lnTo>
                    <a:pt x="326396" y="435926"/>
                  </a:lnTo>
                  <a:lnTo>
                    <a:pt x="271649" y="440399"/>
                  </a:lnTo>
                  <a:close/>
                </a:path>
              </a:pathLst>
            </a:custGeom>
            <a:solidFill>
              <a:srgbClr val="EEF1F6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0286" y="3861174"/>
              <a:ext cx="389826" cy="36085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170018" y="4431321"/>
            <a:ext cx="7163567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158186" defTabSz="914358">
              <a:spcBef>
                <a:spcPts val="100"/>
              </a:spcBef>
            </a:pPr>
            <a:r>
              <a:rPr sz="1300" kern="0" spc="-10" dirty="0">
                <a:solidFill>
                  <a:srgbClr val="3C5164"/>
                </a:solidFill>
                <a:latin typeface="Arial MT"/>
                <a:cs typeface="Arial MT"/>
              </a:rPr>
              <a:t>Detección</a:t>
            </a:r>
            <a:r>
              <a:rPr sz="1300" kern="0" spc="-20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de</a:t>
            </a:r>
            <a:r>
              <a:rPr sz="1300" kern="0" spc="-20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Arial MT"/>
                <a:cs typeface="Arial MT"/>
              </a:rPr>
              <a:t>colisiones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70014" y="4320083"/>
            <a:ext cx="7406755" cy="909255"/>
          </a:xfrm>
          <a:custGeom>
            <a:avLst/>
            <a:gdLst/>
            <a:ahLst/>
            <a:cxnLst/>
            <a:rect l="l" t="t" r="r" b="b"/>
            <a:pathLst>
              <a:path w="7407275" h="909320">
                <a:moveTo>
                  <a:pt x="7163994" y="470230"/>
                </a:moveTo>
                <a:lnTo>
                  <a:pt x="0" y="470230"/>
                </a:lnTo>
                <a:lnTo>
                  <a:pt x="0" y="909129"/>
                </a:lnTo>
                <a:lnTo>
                  <a:pt x="7163994" y="909129"/>
                </a:lnTo>
                <a:lnTo>
                  <a:pt x="7163994" y="470230"/>
                </a:lnTo>
                <a:close/>
              </a:path>
              <a:path w="7407275" h="909320">
                <a:moveTo>
                  <a:pt x="7407237" y="220205"/>
                </a:moveTo>
                <a:lnTo>
                  <a:pt x="7401725" y="175818"/>
                </a:lnTo>
                <a:lnTo>
                  <a:pt x="7385888" y="134493"/>
                </a:lnTo>
                <a:lnTo>
                  <a:pt x="7360844" y="97078"/>
                </a:lnTo>
                <a:lnTo>
                  <a:pt x="7327671" y="64490"/>
                </a:lnTo>
                <a:lnTo>
                  <a:pt x="7287476" y="37604"/>
                </a:lnTo>
                <a:lnTo>
                  <a:pt x="7241324" y="17310"/>
                </a:lnTo>
                <a:lnTo>
                  <a:pt x="7190333" y="4470"/>
                </a:lnTo>
                <a:lnTo>
                  <a:pt x="7135596" y="0"/>
                </a:lnTo>
                <a:lnTo>
                  <a:pt x="6863943" y="0"/>
                </a:lnTo>
                <a:lnTo>
                  <a:pt x="6863943" y="440397"/>
                </a:lnTo>
                <a:lnTo>
                  <a:pt x="7135596" y="440397"/>
                </a:lnTo>
                <a:lnTo>
                  <a:pt x="7190333" y="435927"/>
                </a:lnTo>
                <a:lnTo>
                  <a:pt x="7241324" y="423100"/>
                </a:lnTo>
                <a:lnTo>
                  <a:pt x="7287476" y="402793"/>
                </a:lnTo>
                <a:lnTo>
                  <a:pt x="7327671" y="375907"/>
                </a:lnTo>
                <a:lnTo>
                  <a:pt x="7360844" y="343319"/>
                </a:lnTo>
                <a:lnTo>
                  <a:pt x="7385888" y="305917"/>
                </a:lnTo>
                <a:lnTo>
                  <a:pt x="7401725" y="264579"/>
                </a:lnTo>
                <a:lnTo>
                  <a:pt x="7407237" y="220205"/>
                </a:lnTo>
                <a:close/>
              </a:path>
            </a:pathLst>
          </a:custGeom>
          <a:solidFill>
            <a:srgbClr val="EEF1F6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0018" y="4790277"/>
            <a:ext cx="7163567" cy="309692"/>
          </a:xfrm>
          <a:prstGeom prst="rect">
            <a:avLst/>
          </a:prstGeom>
        </p:spPr>
        <p:txBody>
          <a:bodyPr vert="horz" wrap="square" lIns="0" tIns="108577" rIns="0" bIns="0" rtlCol="0">
            <a:spAutoFit/>
          </a:bodyPr>
          <a:lstStyle/>
          <a:p>
            <a:pPr marL="1203904" defTabSz="914358">
              <a:spcBef>
                <a:spcPts val="855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Recomendaciones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mantenimiento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69991" y="5317203"/>
            <a:ext cx="7163567" cy="439389"/>
          </a:xfrm>
          <a:custGeom>
            <a:avLst/>
            <a:gdLst/>
            <a:ahLst/>
            <a:cxnLst/>
            <a:rect l="l" t="t" r="r" b="b"/>
            <a:pathLst>
              <a:path w="7164070" h="439420">
                <a:moveTo>
                  <a:pt x="7164000" y="438899"/>
                </a:moveTo>
                <a:lnTo>
                  <a:pt x="0" y="438899"/>
                </a:lnTo>
                <a:lnTo>
                  <a:pt x="0" y="0"/>
                </a:lnTo>
                <a:lnTo>
                  <a:pt x="7164000" y="0"/>
                </a:lnTo>
                <a:lnTo>
                  <a:pt x="7164000" y="438899"/>
                </a:lnTo>
                <a:close/>
              </a:path>
            </a:pathLst>
          </a:custGeom>
          <a:solidFill>
            <a:srgbClr val="EEF1F6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16076" y="5427725"/>
            <a:ext cx="5214889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Ayuda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para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que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los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conductores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Arial MT"/>
                <a:cs typeface="Arial MT"/>
              </a:rPr>
              <a:t>conduzcan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de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manera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Arial MT"/>
                <a:cs typeface="Arial MT"/>
              </a:rPr>
              <a:t>más</a:t>
            </a:r>
            <a:r>
              <a:rPr sz="1300" kern="0" spc="-45" dirty="0">
                <a:solidFill>
                  <a:srgbClr val="3C5164"/>
                </a:solidFill>
                <a:latin typeface="Arial MT"/>
                <a:cs typeface="Arial MT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Arial MT"/>
                <a:cs typeface="Arial MT"/>
              </a:rPr>
              <a:t>sostenible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73888" y="5316481"/>
            <a:ext cx="6903236" cy="440659"/>
            <a:chOff x="4673788" y="5316613"/>
            <a:chExt cx="6903720" cy="440690"/>
          </a:xfrm>
        </p:grpSpPr>
        <p:sp>
          <p:nvSpPr>
            <p:cNvPr id="31" name="object 31"/>
            <p:cNvSpPr/>
            <p:nvPr/>
          </p:nvSpPr>
          <p:spPr>
            <a:xfrm>
              <a:off x="11033816" y="5316613"/>
              <a:ext cx="543560" cy="440690"/>
            </a:xfrm>
            <a:custGeom>
              <a:avLst/>
              <a:gdLst/>
              <a:ahLst/>
              <a:cxnLst/>
              <a:rect l="l" t="t" r="r" b="b"/>
              <a:pathLst>
                <a:path w="543559" h="440689">
                  <a:moveTo>
                    <a:pt x="271649" y="440399"/>
                  </a:moveTo>
                  <a:lnTo>
                    <a:pt x="0" y="440399"/>
                  </a:lnTo>
                  <a:lnTo>
                    <a:pt x="0" y="0"/>
                  </a:lnTo>
                  <a:lnTo>
                    <a:pt x="271649" y="0"/>
                  </a:lnTo>
                  <a:lnTo>
                    <a:pt x="326396" y="4473"/>
                  </a:lnTo>
                  <a:lnTo>
                    <a:pt x="377388" y="17304"/>
                  </a:lnTo>
                  <a:lnTo>
                    <a:pt x="423532" y="37606"/>
                  </a:lnTo>
                  <a:lnTo>
                    <a:pt x="463735" y="64495"/>
                  </a:lnTo>
                  <a:lnTo>
                    <a:pt x="496906" y="97084"/>
                  </a:lnTo>
                  <a:lnTo>
                    <a:pt x="521952" y="134488"/>
                  </a:lnTo>
                  <a:lnTo>
                    <a:pt x="537781" y="175821"/>
                  </a:lnTo>
                  <a:lnTo>
                    <a:pt x="543299" y="220199"/>
                  </a:lnTo>
                  <a:lnTo>
                    <a:pt x="537781" y="264577"/>
                  </a:lnTo>
                  <a:lnTo>
                    <a:pt x="521952" y="305911"/>
                  </a:lnTo>
                  <a:lnTo>
                    <a:pt x="496906" y="343315"/>
                  </a:lnTo>
                  <a:lnTo>
                    <a:pt x="463735" y="375904"/>
                  </a:lnTo>
                  <a:lnTo>
                    <a:pt x="423532" y="402793"/>
                  </a:lnTo>
                  <a:lnTo>
                    <a:pt x="377388" y="423095"/>
                  </a:lnTo>
                  <a:lnTo>
                    <a:pt x="326396" y="435926"/>
                  </a:lnTo>
                  <a:lnTo>
                    <a:pt x="271649" y="440399"/>
                  </a:lnTo>
                  <a:close/>
                </a:path>
              </a:pathLst>
            </a:custGeom>
            <a:solidFill>
              <a:srgbClr val="EEF1F6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3788" y="5356392"/>
              <a:ext cx="389826" cy="360857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4685722" y="4342046"/>
            <a:ext cx="389862" cy="847030"/>
            <a:chOff x="4685622" y="4342110"/>
            <a:chExt cx="389890" cy="847090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5622" y="4342110"/>
              <a:ext cx="389826" cy="36085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85622" y="4827784"/>
              <a:ext cx="389826" cy="3608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2"/>
            <a:ext cx="12191144" cy="3228748"/>
            <a:chOff x="0" y="0"/>
            <a:chExt cx="12192000" cy="32289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3121025"/>
            </a:xfrm>
            <a:custGeom>
              <a:avLst/>
              <a:gdLst/>
              <a:ahLst/>
              <a:cxnLst/>
              <a:rect l="l" t="t" r="r" b="b"/>
              <a:pathLst>
                <a:path w="12192000" h="3121025">
                  <a:moveTo>
                    <a:pt x="0" y="3120532"/>
                  </a:moveTo>
                  <a:lnTo>
                    <a:pt x="12191999" y="3120532"/>
                  </a:lnTo>
                  <a:lnTo>
                    <a:pt x="12191999" y="0"/>
                  </a:lnTo>
                  <a:lnTo>
                    <a:pt x="0" y="0"/>
                  </a:lnTo>
                  <a:lnTo>
                    <a:pt x="0" y="3120532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8834" y="0"/>
              <a:ext cx="5786333" cy="32287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684" y="605519"/>
              <a:ext cx="519030" cy="6487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0432" y="763955"/>
            <a:ext cx="1354360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600" dirty="0">
                <a:solidFill>
                  <a:srgbClr val="00AEFF"/>
                </a:solidFill>
              </a:rPr>
              <a:t>Oficina</a:t>
            </a:r>
            <a:r>
              <a:rPr sz="1600" spc="-90" dirty="0">
                <a:solidFill>
                  <a:srgbClr val="00AEFF"/>
                </a:solidFill>
              </a:rPr>
              <a:t> </a:t>
            </a:r>
            <a:r>
              <a:rPr sz="1600" spc="-10" dirty="0">
                <a:solidFill>
                  <a:srgbClr val="00AEFF"/>
                </a:solidFill>
              </a:rPr>
              <a:t>central</a:t>
            </a:r>
            <a:endParaRPr sz="1600"/>
          </a:p>
        </p:txBody>
      </p:sp>
      <p:sp>
        <p:nvSpPr>
          <p:cNvPr id="7" name="object 7"/>
          <p:cNvSpPr txBox="1"/>
          <p:nvPr/>
        </p:nvSpPr>
        <p:spPr>
          <a:xfrm>
            <a:off x="520432" y="1098196"/>
            <a:ext cx="1820417" cy="13029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b="1" kern="0" dirty="0">
                <a:solidFill>
                  <a:srgbClr val="FFFFFF"/>
                </a:solidFill>
                <a:latin typeface="Roboto"/>
                <a:cs typeface="Roboto"/>
              </a:rPr>
              <a:t>Geotab</a:t>
            </a:r>
            <a:r>
              <a:rPr sz="13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b="1" kern="0" spc="-20" dirty="0">
                <a:solidFill>
                  <a:srgbClr val="FFFFFF"/>
                </a:solidFill>
                <a:latin typeface="Roboto"/>
                <a:cs typeface="Roboto"/>
              </a:rPr>
              <a:t>Inc.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/>
            <a:r>
              <a:rPr sz="1300" kern="0" dirty="0">
                <a:solidFill>
                  <a:srgbClr val="FFFFFF"/>
                </a:solidFill>
                <a:latin typeface="Roboto"/>
                <a:cs typeface="Roboto"/>
              </a:rPr>
              <a:t>2440</a:t>
            </a:r>
            <a:r>
              <a:rPr sz="1300" kern="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Winston</a:t>
            </a:r>
            <a:r>
              <a:rPr sz="1300" kern="0" spc="-6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"/>
                <a:cs typeface="Roboto"/>
              </a:rPr>
              <a:t>Park</a:t>
            </a:r>
            <a:r>
              <a:rPr sz="1300" kern="0" spc="-6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Drive Oakville,</a:t>
            </a:r>
            <a:r>
              <a:rPr sz="1300" kern="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Ontario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300" kern="0" dirty="0">
                <a:solidFill>
                  <a:srgbClr val="FFFFFF"/>
                </a:solidFill>
                <a:latin typeface="Roboto"/>
                <a:cs typeface="Roboto"/>
              </a:rPr>
              <a:t>L6H</a:t>
            </a:r>
            <a:r>
              <a:rPr sz="1300" kern="0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FFFFFF"/>
                </a:solidFill>
                <a:latin typeface="Roboto"/>
                <a:cs typeface="Roboto"/>
              </a:rPr>
              <a:t>7V2,</a:t>
            </a:r>
            <a:r>
              <a:rPr sz="1300" kern="0" spc="-4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Canadá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700"/>
              </a:spcBef>
            </a:pPr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Tel:</a:t>
            </a:r>
            <a:r>
              <a:rPr sz="1300" kern="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+1.416.434.4309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300" kern="0" spc="-10" dirty="0">
                <a:solidFill>
                  <a:srgbClr val="FFFFFF"/>
                </a:solidFill>
                <a:latin typeface="Roboto"/>
                <a:cs typeface="Roboto"/>
              </a:rPr>
              <a:t>geotab.com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73849" y="6348193"/>
            <a:ext cx="268586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358">
              <a:lnSpc>
                <a:spcPts val="2100"/>
              </a:lnSpc>
            </a:pPr>
            <a:r>
              <a:rPr sz="1900" kern="0" spc="-30" dirty="0">
                <a:solidFill>
                  <a:srgbClr val="3C5164"/>
                </a:solidFill>
                <a:latin typeface="Arial MT"/>
                <a:cs typeface="Arial MT"/>
              </a:rPr>
              <a:t>26</a:t>
            </a:r>
            <a:endParaRPr sz="19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8" y="793454"/>
            <a:ext cx="12191144" cy="6064460"/>
            <a:chOff x="0" y="793269"/>
            <a:chExt cx="12192000" cy="6064885"/>
          </a:xfrm>
        </p:grpSpPr>
        <p:sp>
          <p:nvSpPr>
            <p:cNvPr id="10" name="object 10"/>
            <p:cNvSpPr/>
            <p:nvPr/>
          </p:nvSpPr>
          <p:spPr>
            <a:xfrm>
              <a:off x="0" y="3120532"/>
              <a:ext cx="12192000" cy="3737610"/>
            </a:xfrm>
            <a:custGeom>
              <a:avLst/>
              <a:gdLst/>
              <a:ahLst/>
              <a:cxnLst/>
              <a:rect l="l" t="t" r="r" b="b"/>
              <a:pathLst>
                <a:path w="12192000" h="3737609">
                  <a:moveTo>
                    <a:pt x="0" y="3737466"/>
                  </a:moveTo>
                  <a:lnTo>
                    <a:pt x="12191999" y="3737466"/>
                  </a:lnTo>
                  <a:lnTo>
                    <a:pt x="12191999" y="0"/>
                  </a:lnTo>
                  <a:lnTo>
                    <a:pt x="0" y="0"/>
                  </a:lnTo>
                  <a:lnTo>
                    <a:pt x="0" y="37374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7976" y="1101137"/>
              <a:ext cx="261202" cy="3397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7035" y="793269"/>
              <a:ext cx="261202" cy="3397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5000" y="896237"/>
              <a:ext cx="261202" cy="3397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2896" y="876192"/>
              <a:ext cx="261202" cy="33977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7265" y="1069489"/>
              <a:ext cx="261202" cy="3397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5674" y="2530936"/>
              <a:ext cx="261203" cy="3397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9462" y="1464731"/>
              <a:ext cx="261202" cy="3397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4131" y="1215959"/>
              <a:ext cx="261203" cy="3397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0307" y="1012810"/>
              <a:ext cx="261203" cy="33977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17592" y="3436986"/>
            <a:ext cx="1377218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Canadá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137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Glasgow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Street,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158743" defTabSz="914358"/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Unit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340 Kitchener,</a:t>
            </a:r>
            <a:r>
              <a:rPr sz="1200" kern="0" spc="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Ontario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N2G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4X8,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Canadá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57446" y="3436987"/>
            <a:ext cx="1313723" cy="1001547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EE.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UU.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algn="just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7180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Pollock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Drive,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Vegas,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Nevada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89119,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EE.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UU.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54841" y="3436986"/>
            <a:ext cx="1552466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Ciudad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 México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126994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Paseo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Reforma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296,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Juárez,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06600,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323200" defTabSz="914358"/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Ciudad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México México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3623" y="3550008"/>
            <a:ext cx="1313088" cy="116698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España</a:t>
            </a:r>
            <a:endParaRPr sz="1500" kern="0" dirty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GmbH</a:t>
            </a:r>
            <a:endParaRPr sz="1200" kern="0" dirty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/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C.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Pedro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Teixeira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8,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Planta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9</a:t>
            </a:r>
            <a:endParaRPr sz="1200" kern="0" dirty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351774" defTabSz="914358"/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28020</a:t>
            </a:r>
            <a:r>
              <a:rPr sz="12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Madrid España</a:t>
            </a:r>
            <a:endParaRPr sz="1200" kern="0" dirty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54840" y="4853400"/>
            <a:ext cx="1551831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Italia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GmbH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/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Viale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Citta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d’Europa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39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00144,</a:t>
            </a:r>
            <a:r>
              <a:rPr sz="12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Roma,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Italia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82040" y="4853400"/>
            <a:ext cx="1176572" cy="816881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Singapur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30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Prinsep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St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Singapur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188647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63623" y="4853400"/>
            <a:ext cx="1628661" cy="1555545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China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Room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707,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Mai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Ke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Long Building,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 Science</a:t>
            </a:r>
            <a:r>
              <a:rPr sz="1200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and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Technology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Park,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Nanshan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 District,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Shenzhen,</a:t>
            </a:r>
            <a:r>
              <a:rPr sz="1200" kern="0" spc="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Guangdong, China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518057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357447" y="4853399"/>
            <a:ext cx="1450873" cy="1555545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Reino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Unido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10"/>
              </a:spcBef>
            </a:pP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Automotive</a:t>
            </a:r>
            <a:r>
              <a:rPr sz="1200" kern="0" spc="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R&amp;D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GmbH,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Unit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3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Barnes</a:t>
            </a:r>
            <a:r>
              <a:rPr sz="12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Wallis</a:t>
            </a:r>
            <a:r>
              <a:rPr sz="12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Court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Wellington</a:t>
            </a:r>
            <a:r>
              <a:rPr sz="12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Rd,</a:t>
            </a:r>
            <a:r>
              <a:rPr sz="12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High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Wycombe,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HP12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3PS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Reino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Unido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7592" y="4853387"/>
            <a:ext cx="1381663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Reino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Unido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GmbH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/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75</a:t>
            </a:r>
            <a:r>
              <a:rPr sz="1200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Farringdon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Road, London,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EC1M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3PS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Reino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Unido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82038" y="3436987"/>
            <a:ext cx="1437539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Alemania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458449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GmbH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Kaiserstr.</a:t>
            </a:r>
            <a:r>
              <a:rPr sz="1200" kern="0" spc="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100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/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52134</a:t>
            </a:r>
            <a:r>
              <a:rPr sz="12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Herzogenrath,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Alemania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3382" y="1759545"/>
            <a:ext cx="261185" cy="3397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043198" y="4853401"/>
            <a:ext cx="1662947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Australia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Australia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Pty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Ltd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L13,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99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Gawler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Place Adelaida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SA</a:t>
            </a:r>
            <a:r>
              <a:rPr sz="1200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5000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Australia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043190" y="3436983"/>
            <a:ext cx="1900422" cy="1370879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12699" defTabSz="914358">
              <a:spcBef>
                <a:spcPts val="99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Francia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205094" defTabSz="914358">
              <a:spcBef>
                <a:spcPts val="71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Geotab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GMBH,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Boulogne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Reine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Business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Centre </a:t>
            </a:r>
            <a:r>
              <a:rPr sz="1200" kern="0" spc="-55" dirty="0">
                <a:solidFill>
                  <a:srgbClr val="3C5164"/>
                </a:solidFill>
                <a:latin typeface="Roboto"/>
                <a:cs typeface="Roboto"/>
              </a:rPr>
              <a:t>92-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90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Route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Reine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/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92100</a:t>
            </a:r>
            <a:r>
              <a:rPr sz="1200" kern="0" spc="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Boulogne-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Billancourt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Francia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241"/>
            <a:ext cx="12191144" cy="685751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21315E"/>
          </a:solidFill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64894" y="2732853"/>
            <a:ext cx="4658033" cy="62837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4000" kern="0" spc="-20" dirty="0">
                <a:solidFill>
                  <a:srgbClr val="00AEFF"/>
                </a:solidFill>
                <a:latin typeface="Roboto"/>
                <a:cs typeface="Roboto"/>
              </a:rPr>
              <a:t>Siempre</a:t>
            </a:r>
            <a:r>
              <a:rPr sz="4000" kern="0" spc="-190" dirty="0">
                <a:solidFill>
                  <a:srgbClr val="00AEFF"/>
                </a:solidFill>
                <a:latin typeface="Roboto"/>
                <a:cs typeface="Roboto"/>
              </a:rPr>
              <a:t> </a:t>
            </a:r>
            <a:r>
              <a:rPr sz="4000" kern="0" spc="-10" dirty="0">
                <a:solidFill>
                  <a:srgbClr val="00AEFF"/>
                </a:solidFill>
                <a:latin typeface="Roboto"/>
                <a:cs typeface="Roboto"/>
              </a:rPr>
              <a:t>conectados</a:t>
            </a:r>
            <a:endParaRPr sz="40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7902" y="6063014"/>
            <a:ext cx="1476193" cy="197552"/>
          </a:xfrm>
          <a:prstGeom prst="rect">
            <a:avLst/>
          </a:prstGeom>
        </p:spPr>
      </p:pic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4216" y="3904624"/>
            <a:ext cx="223344" cy="213599"/>
          </a:xfrm>
          <a:prstGeom prst="rect">
            <a:avLst/>
          </a:prstGeom>
        </p:spPr>
      </p:pic>
      <p:pic>
        <p:nvPicPr>
          <p:cNvPr id="6" name="object 6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0183" y="3958631"/>
            <a:ext cx="223350" cy="159592"/>
          </a:xfrm>
          <a:prstGeom prst="rect">
            <a:avLst/>
          </a:prstGeom>
        </p:spPr>
      </p:pic>
      <p:pic>
        <p:nvPicPr>
          <p:cNvPr id="7" name="object 7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24761" y="3931809"/>
            <a:ext cx="228524" cy="186414"/>
          </a:xfrm>
          <a:prstGeom prst="rect">
            <a:avLst/>
          </a:prstGeom>
        </p:spPr>
      </p:pic>
      <p:pic>
        <p:nvPicPr>
          <p:cNvPr id="8" name="object 8">
            <a:hlinkClick r:id="rId9"/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3986" y="3876791"/>
            <a:ext cx="124943" cy="24143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963576" y="3839378"/>
            <a:ext cx="988624" cy="30521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900" kern="0" spc="-10" dirty="0">
                <a:solidFill>
                  <a:srgbClr val="FFFFFF"/>
                </a:solidFill>
                <a:latin typeface="Roboto"/>
                <a:cs typeface="Roboto"/>
              </a:rPr>
              <a:t>@geotab</a:t>
            </a:r>
            <a:endParaRPr sz="19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46816" y="3884271"/>
            <a:ext cx="0" cy="265411"/>
          </a:xfrm>
          <a:custGeom>
            <a:avLst/>
            <a:gdLst/>
            <a:ahLst/>
            <a:cxnLst/>
            <a:rect l="l" t="t" r="r" b="b"/>
            <a:pathLst>
              <a:path h="265429">
                <a:moveTo>
                  <a:pt x="0" y="0"/>
                </a:moveTo>
                <a:lnTo>
                  <a:pt x="0" y="265387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14358"/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11" name="object 11">
            <a:hlinkClick r:id="rId11"/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006148" y="3916300"/>
            <a:ext cx="294695" cy="201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4860" y="3138108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01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961" y="5206255"/>
            <a:ext cx="2639510" cy="5052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Visión</a:t>
            </a:r>
            <a:r>
              <a:rPr sz="3200" b="1" kern="0" spc="-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general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314487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07227" y="3533465"/>
            <a:ext cx="3002704" cy="27443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700" b="1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avance</a:t>
            </a:r>
            <a:r>
              <a:rPr sz="1700" b="1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sz="1700" b="1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coche</a:t>
            </a:r>
            <a:r>
              <a:rPr sz="1700" b="1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spc="-10" dirty="0">
                <a:solidFill>
                  <a:srgbClr val="3C5164"/>
                </a:solidFill>
                <a:latin typeface="Roboto"/>
                <a:cs typeface="Roboto"/>
              </a:rPr>
              <a:t>conectado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281" y="3957616"/>
            <a:ext cx="4634540" cy="226478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07961" marR="159378" indent="-295897" defTabSz="914358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307961" algn="l"/>
              </a:tabLst>
            </a:pP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Cada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vez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hay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equipados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con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sistemas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telemáticos</a:t>
            </a:r>
            <a:r>
              <a:rPr sz="17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sensores,</a:t>
            </a:r>
            <a:r>
              <a:rPr sz="17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lo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que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genera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enormes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cantidades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datos.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07961" marR="5080" indent="-295897" defTabSz="914358">
              <a:lnSpc>
                <a:spcPct val="114999"/>
              </a:lnSpc>
              <a:spcBef>
                <a:spcPts val="1300"/>
              </a:spcBef>
              <a:buFont typeface="Arial MT"/>
              <a:buChar char="●"/>
              <a:tabLst>
                <a:tab pos="307961" algn="l"/>
              </a:tabLst>
            </a:pP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Estos</a:t>
            </a:r>
            <a:r>
              <a:rPr sz="17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7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proporcionan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información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valiosa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sobre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rendimiento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vehículo,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el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comportamiento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del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conductor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7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eficiencia operativa.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37028" y="3533465"/>
            <a:ext cx="3352565" cy="27443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IA:</a:t>
            </a:r>
            <a:r>
              <a:rPr sz="1700" b="1" kern="0" spc="-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700" b="1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motor</a:t>
            </a:r>
            <a:r>
              <a:rPr sz="1700" b="1" kern="0" spc="-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b="1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700" b="1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gestión</a:t>
            </a:r>
            <a:r>
              <a:rPr sz="1700" b="1" kern="0" spc="-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b="1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b="1" kern="0" spc="-10" dirty="0">
                <a:solidFill>
                  <a:srgbClr val="3C5164"/>
                </a:solidFill>
                <a:latin typeface="Roboto"/>
                <a:cs typeface="Roboto"/>
              </a:rPr>
              <a:t>flotas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9083" y="3957615"/>
            <a:ext cx="4570409" cy="196393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07961" marR="56512" indent="-295897" defTabSz="914358">
              <a:lnSpc>
                <a:spcPct val="114999"/>
              </a:lnSpc>
              <a:spcBef>
                <a:spcPts val="100"/>
              </a:spcBef>
              <a:buFont typeface="Arial MT"/>
              <a:buChar char="●"/>
              <a:tabLst>
                <a:tab pos="307961" algn="l"/>
              </a:tabLst>
            </a:pP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inteligencia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artificial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está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revolucionando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forma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analizar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utilizar</a:t>
            </a:r>
            <a:r>
              <a:rPr sz="17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estos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datos.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307961" marR="5080" indent="-295897" defTabSz="914358">
              <a:lnSpc>
                <a:spcPct val="114999"/>
              </a:lnSpc>
              <a:spcBef>
                <a:spcPts val="1300"/>
              </a:spcBef>
              <a:buFont typeface="Arial MT"/>
              <a:buChar char="●"/>
              <a:tabLst>
                <a:tab pos="307961" algn="l"/>
              </a:tabLst>
            </a:pP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7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algoritmos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IA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pueden</a:t>
            </a:r>
            <a:r>
              <a:rPr sz="17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identificar </a:t>
            </a:r>
            <a:r>
              <a:rPr sz="1700" kern="0" spc="-20" dirty="0">
                <a:solidFill>
                  <a:srgbClr val="3C5164"/>
                </a:solidFill>
                <a:latin typeface="Roboto"/>
                <a:cs typeface="Roboto"/>
              </a:rPr>
              <a:t>patrones,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predecir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tendencias</a:t>
            </a:r>
            <a:r>
              <a:rPr sz="17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7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automatizar tareas,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lo</a:t>
            </a:r>
            <a:r>
              <a:rPr sz="17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7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permite</a:t>
            </a:r>
            <a:r>
              <a:rPr sz="17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dirty="0">
                <a:solidFill>
                  <a:srgbClr val="3C5164"/>
                </a:solidFill>
                <a:latin typeface="Roboto"/>
                <a:cs typeface="Roboto"/>
              </a:rPr>
              <a:t>tomar</a:t>
            </a:r>
            <a:r>
              <a:rPr sz="17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decisiones</a:t>
            </a:r>
            <a:r>
              <a:rPr sz="17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700" kern="0" spc="-25" dirty="0">
                <a:solidFill>
                  <a:srgbClr val="3C5164"/>
                </a:solidFill>
                <a:latin typeface="Roboto"/>
                <a:cs typeface="Roboto"/>
              </a:rPr>
              <a:t>más </a:t>
            </a:r>
            <a:r>
              <a:rPr sz="1700" kern="0" spc="-10" dirty="0">
                <a:solidFill>
                  <a:srgbClr val="3C5164"/>
                </a:solidFill>
                <a:latin typeface="Roboto"/>
                <a:cs typeface="Roboto"/>
              </a:rPr>
              <a:t>inteligentes.</a:t>
            </a:r>
            <a:endParaRPr sz="17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0183" y="5206255"/>
            <a:ext cx="3167793" cy="965644"/>
          </a:xfrm>
          <a:prstGeom prst="rect">
            <a:avLst/>
          </a:prstGeom>
        </p:spPr>
        <p:txBody>
          <a:bodyPr vert="horz" wrap="square" lIns="0" tIns="67305" rIns="0" bIns="0" rtlCol="0">
            <a:spAutoFit/>
          </a:bodyPr>
          <a:lstStyle/>
          <a:p>
            <a:pPr marL="12699" marR="5080" defTabSz="914358">
              <a:lnSpc>
                <a:spcPts val="3460"/>
              </a:lnSpc>
              <a:spcBef>
                <a:spcPts val="53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Descripción</a:t>
            </a:r>
            <a:r>
              <a:rPr sz="3200" b="1" kern="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de</a:t>
            </a:r>
            <a:r>
              <a:rPr sz="3200" b="1" kern="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25" dirty="0">
                <a:solidFill>
                  <a:srgbClr val="FFFFFF"/>
                </a:solidFill>
                <a:latin typeface="Roboto"/>
                <a:cs typeface="Roboto"/>
              </a:rPr>
              <a:t>la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empresa</a:t>
            </a:r>
            <a:r>
              <a:rPr sz="3200" b="1" kern="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Geotab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4860" y="3138108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02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09116" y="6361402"/>
            <a:ext cx="117467" cy="21287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kern="0" spc="-50" dirty="0">
                <a:solidFill>
                  <a:srgbClr val="0078D3"/>
                </a:solidFill>
                <a:latin typeface="Arial MT"/>
                <a:cs typeface="Arial MT"/>
              </a:rPr>
              <a:t>4</a:t>
            </a:r>
            <a:endParaRPr sz="1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294" y="6396767"/>
            <a:ext cx="271189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5</a:t>
            </a:r>
            <a:r>
              <a:rPr sz="1100" kern="0" spc="270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spc="24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Rights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211" y="705785"/>
            <a:ext cx="18397124" cy="713516"/>
          </a:xfrm>
          <a:prstGeom prst="rect">
            <a:avLst/>
          </a:prstGeom>
        </p:spPr>
        <p:txBody>
          <a:bodyPr vert="horz" wrap="square" lIns="0" tIns="142735" rIns="0" bIns="0" rtlCol="0">
            <a:spAutoFit/>
          </a:bodyPr>
          <a:lstStyle/>
          <a:p>
            <a:pPr marL="151123">
              <a:spcBef>
                <a:spcPts val="100"/>
              </a:spcBef>
            </a:pPr>
            <a:r>
              <a:rPr dirty="0"/>
              <a:t>Cubrimos</a:t>
            </a:r>
            <a:r>
              <a:rPr spc="-55" dirty="0"/>
              <a:t> </a:t>
            </a:r>
            <a:r>
              <a:rPr dirty="0"/>
              <a:t>sus</a:t>
            </a:r>
            <a:r>
              <a:rPr spc="-55" dirty="0"/>
              <a:t> </a:t>
            </a:r>
            <a:r>
              <a:rPr dirty="0"/>
              <a:t>necesidades</a:t>
            </a:r>
            <a:r>
              <a:rPr spc="-55" dirty="0"/>
              <a:t> </a:t>
            </a:r>
            <a:r>
              <a:rPr dirty="0"/>
              <a:t>allá</a:t>
            </a:r>
            <a:r>
              <a:rPr spc="-55" dirty="0"/>
              <a:t> </a:t>
            </a:r>
            <a:r>
              <a:rPr dirty="0"/>
              <a:t>donde</a:t>
            </a:r>
            <a:r>
              <a:rPr spc="-55" dirty="0"/>
              <a:t> </a:t>
            </a:r>
            <a:r>
              <a:rPr spc="-20" dirty="0"/>
              <a:t>esté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081" y="2041108"/>
            <a:ext cx="1300389" cy="912424"/>
          </a:xfrm>
          <a:prstGeom prst="rect">
            <a:avLst/>
          </a:prstGeom>
        </p:spPr>
        <p:txBody>
          <a:bodyPr vert="horz" wrap="square" lIns="0" tIns="55240" rIns="0" bIns="0" rtlCol="0">
            <a:spAutoFit/>
          </a:bodyPr>
          <a:lstStyle/>
          <a:p>
            <a:pPr marL="12699" defTabSz="914358">
              <a:spcBef>
                <a:spcPts val="434"/>
              </a:spcBef>
            </a:pPr>
            <a:r>
              <a:rPr sz="2800" kern="0" spc="-355" dirty="0">
                <a:solidFill>
                  <a:srgbClr val="0078D3"/>
                </a:solidFill>
                <a:latin typeface="Trebuchet MS"/>
                <a:cs typeface="Trebuchet MS"/>
              </a:rPr>
              <a:t>23</a:t>
            </a:r>
            <a:r>
              <a:rPr sz="2800" kern="0" spc="-39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525" dirty="0">
                <a:solidFill>
                  <a:srgbClr val="0078D3"/>
                </a:solidFill>
                <a:latin typeface="Trebuchet MS"/>
                <a:cs typeface="Trebuchet MS"/>
              </a:rPr>
              <a:t>AÑOs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699" marR="5080" defTabSz="914358">
              <a:spcBef>
                <a:spcPts val="155"/>
              </a:spcBef>
            </a:pPr>
            <a:r>
              <a:rPr sz="1300" b="1" kern="0" spc="-10" dirty="0">
                <a:solidFill>
                  <a:srgbClr val="3C5164"/>
                </a:solidFill>
                <a:latin typeface="Roboto"/>
                <a:cs typeface="Roboto"/>
              </a:rPr>
              <a:t>transformando</a:t>
            </a:r>
            <a:r>
              <a:rPr sz="1300" b="1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spc="-25" dirty="0">
                <a:solidFill>
                  <a:srgbClr val="3C5164"/>
                </a:solidFill>
                <a:latin typeface="Roboto"/>
                <a:cs typeface="Roboto"/>
              </a:rPr>
              <a:t>la </a:t>
            </a:r>
            <a:r>
              <a:rPr sz="1300" b="1" kern="0" spc="-10" dirty="0">
                <a:solidFill>
                  <a:srgbClr val="3C5164"/>
                </a:solidFill>
                <a:latin typeface="Roboto"/>
                <a:cs typeface="Roboto"/>
              </a:rPr>
              <a:t>conducción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3333" y="2089416"/>
            <a:ext cx="2217264" cy="6565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2800" kern="0" spc="-380" dirty="0">
                <a:solidFill>
                  <a:srgbClr val="0078D3"/>
                </a:solidFill>
                <a:latin typeface="Trebuchet MS"/>
                <a:cs typeface="Trebuchet MS"/>
              </a:rPr>
              <a:t>+2.200</a:t>
            </a:r>
            <a:r>
              <a:rPr sz="2800" kern="0" spc="-37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550" dirty="0">
                <a:solidFill>
                  <a:srgbClr val="0078D3"/>
                </a:solidFill>
                <a:latin typeface="Trebuchet MS"/>
                <a:cs typeface="Trebuchet MS"/>
              </a:rPr>
              <a:t>GEOTABBERs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699" defTabSz="914358">
              <a:spcBef>
                <a:spcPts val="60"/>
              </a:spcBef>
            </a:pP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b="1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+20</a:t>
            </a:r>
            <a:r>
              <a:rPr sz="1300" b="1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spc="-10" dirty="0">
                <a:solidFill>
                  <a:srgbClr val="3C5164"/>
                </a:solidFill>
                <a:latin typeface="Roboto"/>
                <a:cs typeface="Roboto"/>
              </a:rPr>
              <a:t>países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081" y="3648011"/>
            <a:ext cx="1250227" cy="8566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2800" kern="0" spc="-375" dirty="0">
                <a:solidFill>
                  <a:srgbClr val="0078D3"/>
                </a:solidFill>
                <a:latin typeface="Trebuchet MS"/>
                <a:cs typeface="Trebuchet MS"/>
              </a:rPr>
              <a:t>+700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699" marR="5080" defTabSz="914358">
              <a:spcBef>
                <a:spcPts val="60"/>
              </a:spcBef>
            </a:pP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partners</a:t>
            </a:r>
            <a:r>
              <a:rPr sz="1300" b="1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en </a:t>
            </a:r>
            <a:r>
              <a:rPr sz="1300" b="1" kern="0" spc="-20" dirty="0">
                <a:solidFill>
                  <a:srgbClr val="3C5164"/>
                </a:solidFill>
                <a:latin typeface="Roboto"/>
                <a:cs typeface="Roboto"/>
              </a:rPr>
              <a:t>todo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300" b="1" kern="0" spc="1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spc="-10" dirty="0">
                <a:solidFill>
                  <a:srgbClr val="3C5164"/>
                </a:solidFill>
                <a:latin typeface="Roboto"/>
                <a:cs typeface="Roboto"/>
              </a:rPr>
              <a:t>mundo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0742" y="3571833"/>
            <a:ext cx="2058525" cy="6565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2800" kern="0" spc="-355" dirty="0">
                <a:solidFill>
                  <a:srgbClr val="0078D3"/>
                </a:solidFill>
                <a:latin typeface="Trebuchet MS"/>
                <a:cs typeface="Trebuchet MS"/>
              </a:rPr>
              <a:t>+</a:t>
            </a:r>
            <a:r>
              <a:rPr sz="2800" kern="0" spc="-38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380" dirty="0">
                <a:solidFill>
                  <a:srgbClr val="0078D3"/>
                </a:solidFill>
                <a:latin typeface="Trebuchet MS"/>
                <a:cs typeface="Trebuchet MS"/>
              </a:rPr>
              <a:t>50.000</a:t>
            </a:r>
            <a:r>
              <a:rPr sz="2800" kern="0" spc="-38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459" dirty="0">
                <a:solidFill>
                  <a:srgbClr val="0078D3"/>
                </a:solidFill>
                <a:latin typeface="Trebuchet MS"/>
                <a:cs typeface="Trebuchet MS"/>
              </a:rPr>
              <a:t>CLIENTEs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699" defTabSz="914358">
              <a:spcBef>
                <a:spcPts val="60"/>
              </a:spcBef>
            </a:pP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b="1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160</a:t>
            </a:r>
            <a:r>
              <a:rPr sz="1300" b="1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spc="-10" dirty="0">
                <a:solidFill>
                  <a:srgbClr val="3C5164"/>
                </a:solidFill>
                <a:latin typeface="Roboto"/>
                <a:cs typeface="Roboto"/>
              </a:rPr>
              <a:t>países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2081" y="5293628"/>
            <a:ext cx="1634374" cy="65658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2800" kern="0" spc="-395" dirty="0">
                <a:solidFill>
                  <a:srgbClr val="0078D3"/>
                </a:solidFill>
                <a:latin typeface="Trebuchet MS"/>
                <a:cs typeface="Trebuchet MS"/>
              </a:rPr>
              <a:t>+4.5</a:t>
            </a:r>
            <a:r>
              <a:rPr sz="2800" kern="0" spc="-390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465" dirty="0">
                <a:solidFill>
                  <a:srgbClr val="0078D3"/>
                </a:solidFill>
                <a:latin typeface="Trebuchet MS"/>
                <a:cs typeface="Trebuchet MS"/>
              </a:rPr>
              <a:t>MILLONEs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699" defTabSz="914358">
              <a:spcBef>
                <a:spcPts val="60"/>
              </a:spcBef>
            </a:pP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300" b="1" kern="0" spc="-10" dirty="0">
                <a:solidFill>
                  <a:srgbClr val="3C5164"/>
                </a:solidFill>
                <a:latin typeface="Roboto"/>
                <a:cs typeface="Roboto"/>
              </a:rPr>
              <a:t>suscripciones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0740" y="5141255"/>
            <a:ext cx="2336636" cy="108747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2800" kern="0" spc="-355" dirty="0">
                <a:solidFill>
                  <a:srgbClr val="0078D3"/>
                </a:solidFill>
                <a:latin typeface="Trebuchet MS"/>
                <a:cs typeface="Trebuchet MS"/>
              </a:rPr>
              <a:t>&gt;75</a:t>
            </a:r>
            <a:r>
              <a:rPr sz="2800" kern="0" spc="-38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390" dirty="0">
                <a:solidFill>
                  <a:srgbClr val="0078D3"/>
                </a:solidFill>
                <a:latin typeface="Trebuchet MS"/>
                <a:cs typeface="Trebuchet MS"/>
              </a:rPr>
              <a:t>MIL</a:t>
            </a:r>
            <a:r>
              <a:rPr sz="2800" kern="0" spc="-38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455" dirty="0">
                <a:solidFill>
                  <a:srgbClr val="0078D3"/>
                </a:solidFill>
                <a:latin typeface="Trebuchet MS"/>
                <a:cs typeface="Trebuchet MS"/>
              </a:rPr>
              <a:t>MILLONEs</a:t>
            </a:r>
            <a:r>
              <a:rPr sz="2800" kern="0" spc="-380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560" dirty="0">
                <a:solidFill>
                  <a:srgbClr val="0078D3"/>
                </a:solidFill>
                <a:latin typeface="Trebuchet MS"/>
                <a:cs typeface="Trebuchet MS"/>
              </a:rPr>
              <a:t>DE </a:t>
            </a:r>
            <a:r>
              <a:rPr sz="2800" kern="0" spc="-545" dirty="0">
                <a:solidFill>
                  <a:srgbClr val="0078D3"/>
                </a:solidFill>
                <a:latin typeface="Trebuchet MS"/>
                <a:cs typeface="Trebuchet MS"/>
              </a:rPr>
              <a:t>PUNTOs</a:t>
            </a:r>
            <a:r>
              <a:rPr sz="2800" kern="0" spc="-39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535" dirty="0">
                <a:solidFill>
                  <a:srgbClr val="0078D3"/>
                </a:solidFill>
                <a:latin typeface="Trebuchet MS"/>
                <a:cs typeface="Trebuchet MS"/>
              </a:rPr>
              <a:t>DE</a:t>
            </a:r>
            <a:r>
              <a:rPr sz="2800" kern="0" spc="-39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2800" kern="0" spc="-565" dirty="0">
                <a:solidFill>
                  <a:srgbClr val="0078D3"/>
                </a:solidFill>
                <a:latin typeface="Trebuchet MS"/>
                <a:cs typeface="Trebuchet MS"/>
              </a:rPr>
              <a:t>DATOs</a:t>
            </a:r>
            <a:endParaRPr sz="28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2699" defTabSz="914358">
              <a:spcBef>
                <a:spcPts val="60"/>
              </a:spcBef>
            </a:pP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procesados</a:t>
            </a:r>
            <a:r>
              <a:rPr sz="1300" b="1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300" b="1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spc="-25" dirty="0">
                <a:solidFill>
                  <a:srgbClr val="3C5164"/>
                </a:solidFill>
                <a:latin typeface="Roboto"/>
                <a:cs typeface="Roboto"/>
              </a:rPr>
              <a:t>día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8336" y="5478299"/>
            <a:ext cx="3682742" cy="5052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300" b="1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entrada</a:t>
            </a:r>
            <a:r>
              <a:rPr sz="1300" b="1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b="1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grande</a:t>
            </a:r>
            <a:r>
              <a:rPr sz="1300" b="1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b="1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b="1" kern="0" spc="3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3200" kern="0" spc="-690" dirty="0">
                <a:solidFill>
                  <a:srgbClr val="0078D3"/>
                </a:solidFill>
                <a:latin typeface="Trebuchet MS"/>
                <a:cs typeface="Trebuchet MS"/>
              </a:rPr>
              <a:t>FORTUNE</a:t>
            </a:r>
            <a:r>
              <a:rPr sz="3200" kern="0" spc="-455" dirty="0">
                <a:solidFill>
                  <a:srgbClr val="0078D3"/>
                </a:solidFill>
                <a:latin typeface="Trebuchet MS"/>
                <a:cs typeface="Trebuchet MS"/>
              </a:rPr>
              <a:t> </a:t>
            </a:r>
            <a:r>
              <a:rPr sz="3200" kern="0" spc="-430" dirty="0">
                <a:solidFill>
                  <a:srgbClr val="0078D3"/>
                </a:solidFill>
                <a:latin typeface="Trebuchet MS"/>
                <a:cs typeface="Trebuchet MS"/>
              </a:rPr>
              <a:t>500</a:t>
            </a:r>
            <a:endParaRPr sz="320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771" y="1453539"/>
            <a:ext cx="557220" cy="5572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69229" y="1453539"/>
            <a:ext cx="557220" cy="55722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2936" y="3064258"/>
            <a:ext cx="613256" cy="61325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69229" y="2988065"/>
            <a:ext cx="557220" cy="55722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7047" y="4718459"/>
            <a:ext cx="557220" cy="55722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69229" y="4566070"/>
            <a:ext cx="557220" cy="557228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898004" y="1900291"/>
            <a:ext cx="6310187" cy="3535431"/>
            <a:chOff x="4897920" y="1900183"/>
            <a:chExt cx="6310630" cy="3535679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7920" y="1900183"/>
              <a:ext cx="6310497" cy="353567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795961" y="4176492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90" h="97789">
                  <a:moveTo>
                    <a:pt x="48749" y="97499"/>
                  </a:move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lnTo>
                    <a:pt x="3831" y="29774"/>
                  </a:lnTo>
                  <a:lnTo>
                    <a:pt x="14278" y="14278"/>
                  </a:lnTo>
                  <a:lnTo>
                    <a:pt x="29774" y="3830"/>
                  </a:lnTo>
                  <a:lnTo>
                    <a:pt x="48749" y="0"/>
                  </a:lnTo>
                  <a:lnTo>
                    <a:pt x="58305" y="945"/>
                  </a:lnTo>
                  <a:lnTo>
                    <a:pt x="93789" y="30094"/>
                  </a:lnTo>
                  <a:lnTo>
                    <a:pt x="97499" y="48749"/>
                  </a:lnTo>
                  <a:lnTo>
                    <a:pt x="93669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9795961" y="4176492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90" h="97789">
                  <a:moveTo>
                    <a:pt x="0" y="48749"/>
                  </a:moveTo>
                  <a:lnTo>
                    <a:pt x="3831" y="29774"/>
                  </a:lnTo>
                  <a:lnTo>
                    <a:pt x="14278" y="14278"/>
                  </a:lnTo>
                  <a:lnTo>
                    <a:pt x="29774" y="3830"/>
                  </a:lnTo>
                  <a:lnTo>
                    <a:pt x="48749" y="0"/>
                  </a:lnTo>
                  <a:lnTo>
                    <a:pt x="89309" y="21703"/>
                  </a:lnTo>
                  <a:lnTo>
                    <a:pt x="97499" y="48749"/>
                  </a:lnTo>
                  <a:lnTo>
                    <a:pt x="93669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56836" y="4913847"/>
              <a:ext cx="166649" cy="16754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713495" y="4083519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4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9713495" y="4083519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32736" y="3684447"/>
              <a:ext cx="166649" cy="16754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743561" y="2932086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4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743561" y="2932087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595961" y="308083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4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595961" y="308083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557295" y="3229576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5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557295" y="3229576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891161" y="3766292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48749" y="97499"/>
                  </a:move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lnTo>
                    <a:pt x="3831" y="29774"/>
                  </a:lnTo>
                  <a:lnTo>
                    <a:pt x="14278" y="14278"/>
                  </a:lnTo>
                  <a:lnTo>
                    <a:pt x="29774" y="3830"/>
                  </a:lnTo>
                  <a:lnTo>
                    <a:pt x="48749" y="0"/>
                  </a:lnTo>
                  <a:lnTo>
                    <a:pt x="58305" y="945"/>
                  </a:lnTo>
                  <a:lnTo>
                    <a:pt x="93789" y="30094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891161" y="3766292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48749"/>
                  </a:moveTo>
                  <a:lnTo>
                    <a:pt x="3831" y="29774"/>
                  </a:lnTo>
                  <a:lnTo>
                    <a:pt x="14278" y="14278"/>
                  </a:lnTo>
                  <a:lnTo>
                    <a:pt x="29774" y="3830"/>
                  </a:lnTo>
                  <a:lnTo>
                    <a:pt x="48749" y="0"/>
                  </a:lnTo>
                  <a:lnTo>
                    <a:pt x="89309" y="21703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704895" y="3545226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5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704895" y="3545226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852495" y="337832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5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852495" y="337832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969328" y="359384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4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969328" y="359384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4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926328" y="381878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73799" y="148499"/>
                  </a:move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88264" y="1439"/>
                  </a:lnTo>
                  <a:lnTo>
                    <a:pt x="125984" y="21747"/>
                  </a:lnTo>
                  <a:lnTo>
                    <a:pt x="146168" y="59696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926328" y="381878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0" y="74249"/>
                  </a:moveTo>
                  <a:lnTo>
                    <a:pt x="5799" y="45348"/>
                  </a:lnTo>
                  <a:lnTo>
                    <a:pt x="21615" y="21747"/>
                  </a:lnTo>
                  <a:lnTo>
                    <a:pt x="45073" y="5834"/>
                  </a:lnTo>
                  <a:lnTo>
                    <a:pt x="73799" y="0"/>
                  </a:lnTo>
                  <a:lnTo>
                    <a:pt x="114744" y="12475"/>
                  </a:lnTo>
                  <a:lnTo>
                    <a:pt x="141982" y="45835"/>
                  </a:lnTo>
                  <a:lnTo>
                    <a:pt x="147599" y="74249"/>
                  </a:lnTo>
                  <a:lnTo>
                    <a:pt x="141800" y="103151"/>
                  </a:lnTo>
                  <a:lnTo>
                    <a:pt x="125984" y="126752"/>
                  </a:lnTo>
                  <a:lnTo>
                    <a:pt x="102526" y="142665"/>
                  </a:lnTo>
                  <a:lnTo>
                    <a:pt x="73799" y="148499"/>
                  </a:lnTo>
                  <a:lnTo>
                    <a:pt x="45073" y="142665"/>
                  </a:lnTo>
                  <a:lnTo>
                    <a:pt x="21615" y="126752"/>
                  </a:lnTo>
                  <a:lnTo>
                    <a:pt x="5799" y="103151"/>
                  </a:lnTo>
                  <a:lnTo>
                    <a:pt x="0" y="742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9170" y="3147611"/>
              <a:ext cx="314249" cy="23998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7336" y="3314019"/>
              <a:ext cx="166649" cy="16754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37336" y="3502686"/>
              <a:ext cx="166649" cy="1675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68497" y="3723029"/>
              <a:ext cx="107024" cy="1070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96736" y="3061929"/>
              <a:ext cx="901287" cy="510477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1109382" y="3246932"/>
            <a:ext cx="803219" cy="576439"/>
          </a:xfrm>
          <a:prstGeom prst="rect">
            <a:avLst/>
          </a:prstGeom>
        </p:spPr>
        <p:txBody>
          <a:bodyPr vert="horz" wrap="square" lIns="0" tIns="8889" rIns="0" bIns="0" rtlCol="0">
            <a:spAutoFit/>
          </a:bodyPr>
          <a:lstStyle/>
          <a:p>
            <a:pPr marL="12699" marR="5080" defTabSz="914358">
              <a:lnSpc>
                <a:spcPct val="114799"/>
              </a:lnSpc>
              <a:spcBef>
                <a:spcPts val="70"/>
              </a:spcBef>
            </a:pPr>
            <a:r>
              <a:rPr sz="1100" kern="0" spc="-10" dirty="0">
                <a:solidFill>
                  <a:srgbClr val="3C5164"/>
                </a:solidFill>
                <a:latin typeface="Roboto Lt"/>
                <a:cs typeface="Roboto Lt"/>
              </a:rPr>
              <a:t>Oficinas </a:t>
            </a:r>
            <a:r>
              <a:rPr sz="1100" kern="0" dirty="0">
                <a:solidFill>
                  <a:srgbClr val="3C5164"/>
                </a:solidFill>
                <a:latin typeface="Roboto Lt"/>
                <a:cs typeface="Roboto Lt"/>
              </a:rPr>
              <a:t>Sede</a:t>
            </a:r>
            <a:r>
              <a:rPr sz="1100" kern="0" spc="-20" dirty="0">
                <a:solidFill>
                  <a:srgbClr val="3C5164"/>
                </a:solidFill>
                <a:latin typeface="Roboto Lt"/>
                <a:cs typeface="Roboto Lt"/>
              </a:rPr>
              <a:t> </a:t>
            </a:r>
            <a:r>
              <a:rPr sz="1100" kern="0" spc="-10" dirty="0">
                <a:solidFill>
                  <a:srgbClr val="3C5164"/>
                </a:solidFill>
                <a:latin typeface="Roboto Lt"/>
                <a:cs typeface="Roboto Lt"/>
              </a:rPr>
              <a:t>central Plantilla</a:t>
            </a:r>
            <a:endParaRPr sz="1100" kern="0">
              <a:solidFill>
                <a:sysClr val="windowText" lastClr="000000"/>
              </a:solidFill>
              <a:latin typeface="Roboto Lt"/>
              <a:cs typeface="Roboto L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096293" y="1984452"/>
            <a:ext cx="6044141" cy="3535431"/>
            <a:chOff x="5096223" y="1984350"/>
            <a:chExt cx="6044565" cy="3535679"/>
          </a:xfrm>
        </p:grpSpPr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7966" y="4905229"/>
              <a:ext cx="107024" cy="1070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63999" y="4686395"/>
              <a:ext cx="107024" cy="1070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33633" y="4394095"/>
              <a:ext cx="107024" cy="10702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091262" y="298802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48749" y="97499"/>
                  </a:move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lnTo>
                    <a:pt x="3831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58305" y="945"/>
                  </a:lnTo>
                  <a:lnTo>
                    <a:pt x="93789" y="30094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091262" y="298802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48749"/>
                  </a:moveTo>
                  <a:lnTo>
                    <a:pt x="3831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89309" y="21703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82266" y="4624095"/>
              <a:ext cx="107024" cy="10702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41699" y="3467179"/>
              <a:ext cx="107024" cy="10702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98283" y="4118079"/>
              <a:ext cx="107024" cy="10702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0549" y="3689212"/>
              <a:ext cx="107024" cy="10702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116946" y="394447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48749" y="97499"/>
                  </a:move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lnTo>
                    <a:pt x="3831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58305" y="945"/>
                  </a:lnTo>
                  <a:lnTo>
                    <a:pt x="93789" y="30094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116946" y="394447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48749"/>
                  </a:moveTo>
                  <a:lnTo>
                    <a:pt x="3831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89309" y="21703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lnTo>
                    <a:pt x="29774" y="93668"/>
                  </a:lnTo>
                  <a:lnTo>
                    <a:pt x="14278" y="83221"/>
                  </a:lnTo>
                  <a:lnTo>
                    <a:pt x="3831" y="67725"/>
                  </a:lnTo>
                  <a:lnTo>
                    <a:pt x="0" y="487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6073929" y="390092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48749" y="97499"/>
                  </a:moveTo>
                  <a:lnTo>
                    <a:pt x="29774" y="93668"/>
                  </a:lnTo>
                  <a:lnTo>
                    <a:pt x="14278" y="83221"/>
                  </a:lnTo>
                  <a:lnTo>
                    <a:pt x="3830" y="67725"/>
                  </a:lnTo>
                  <a:lnTo>
                    <a:pt x="0" y="48749"/>
                  </a:lnTo>
                  <a:lnTo>
                    <a:pt x="3830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58305" y="945"/>
                  </a:lnTo>
                  <a:lnTo>
                    <a:pt x="93789" y="30094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073929" y="390092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48749"/>
                  </a:moveTo>
                  <a:lnTo>
                    <a:pt x="3830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89309" y="21703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lnTo>
                    <a:pt x="29774" y="93668"/>
                  </a:lnTo>
                  <a:lnTo>
                    <a:pt x="14278" y="83221"/>
                  </a:lnTo>
                  <a:lnTo>
                    <a:pt x="3830" y="67725"/>
                  </a:lnTo>
                  <a:lnTo>
                    <a:pt x="0" y="487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26933" y="3619595"/>
              <a:ext cx="107024" cy="10702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61099" y="4356862"/>
              <a:ext cx="107024" cy="1070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86799" y="3962429"/>
              <a:ext cx="107024" cy="10702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81366" y="3420595"/>
              <a:ext cx="107024" cy="10702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098029" y="340372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48749" y="97499"/>
                  </a:moveTo>
                  <a:lnTo>
                    <a:pt x="29774" y="93668"/>
                  </a:lnTo>
                  <a:lnTo>
                    <a:pt x="14278" y="83221"/>
                  </a:lnTo>
                  <a:lnTo>
                    <a:pt x="3830" y="67725"/>
                  </a:lnTo>
                  <a:lnTo>
                    <a:pt x="0" y="48749"/>
                  </a:lnTo>
                  <a:lnTo>
                    <a:pt x="3830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58305" y="945"/>
                  </a:lnTo>
                  <a:lnTo>
                    <a:pt x="93789" y="30094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close/>
                </a:path>
              </a:pathLst>
            </a:custGeom>
            <a:solidFill>
              <a:srgbClr val="21315E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098029" y="3403724"/>
              <a:ext cx="97790" cy="97790"/>
            </a:xfrm>
            <a:custGeom>
              <a:avLst/>
              <a:gdLst/>
              <a:ahLst/>
              <a:cxnLst/>
              <a:rect l="l" t="t" r="r" b="b"/>
              <a:pathLst>
                <a:path w="97789" h="97789">
                  <a:moveTo>
                    <a:pt x="0" y="48749"/>
                  </a:moveTo>
                  <a:lnTo>
                    <a:pt x="3830" y="29774"/>
                  </a:lnTo>
                  <a:lnTo>
                    <a:pt x="14278" y="14278"/>
                  </a:lnTo>
                  <a:lnTo>
                    <a:pt x="29774" y="3831"/>
                  </a:lnTo>
                  <a:lnTo>
                    <a:pt x="48749" y="0"/>
                  </a:lnTo>
                  <a:lnTo>
                    <a:pt x="89309" y="21703"/>
                  </a:lnTo>
                  <a:lnTo>
                    <a:pt x="97499" y="48749"/>
                  </a:lnTo>
                  <a:lnTo>
                    <a:pt x="93668" y="67725"/>
                  </a:lnTo>
                  <a:lnTo>
                    <a:pt x="83221" y="83221"/>
                  </a:lnTo>
                  <a:lnTo>
                    <a:pt x="67725" y="93668"/>
                  </a:lnTo>
                  <a:lnTo>
                    <a:pt x="48749" y="97499"/>
                  </a:lnTo>
                  <a:lnTo>
                    <a:pt x="29774" y="93668"/>
                  </a:lnTo>
                  <a:lnTo>
                    <a:pt x="14278" y="83221"/>
                  </a:lnTo>
                  <a:lnTo>
                    <a:pt x="3830" y="67725"/>
                  </a:lnTo>
                  <a:lnTo>
                    <a:pt x="0" y="487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55771" y="4181597"/>
              <a:ext cx="166649" cy="16754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96223" y="1984350"/>
              <a:ext cx="6044226" cy="3535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294" y="6396767"/>
            <a:ext cx="271189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6</a:t>
            </a:r>
            <a:r>
              <a:rPr sz="1100" kern="0" spc="270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r>
              <a:rPr sz="1100" kern="0" spc="24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Rights</a:t>
            </a:r>
            <a:r>
              <a:rPr sz="1100" kern="0" spc="-1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3211" y="705785"/>
            <a:ext cx="18397124" cy="759063"/>
          </a:xfrm>
          <a:prstGeom prst="rect">
            <a:avLst/>
          </a:prstGeom>
        </p:spPr>
        <p:txBody>
          <a:bodyPr vert="horz" wrap="square" lIns="0" tIns="187842" rIns="0" bIns="0" rtlCol="0">
            <a:spAutoFit/>
          </a:bodyPr>
          <a:lstStyle/>
          <a:p>
            <a:pPr marL="151123">
              <a:spcBef>
                <a:spcPts val="100"/>
              </a:spcBef>
            </a:pPr>
            <a:r>
              <a:rPr dirty="0"/>
              <a:t>Distinción</a:t>
            </a:r>
            <a:r>
              <a:rPr spc="-110" dirty="0"/>
              <a:t> </a:t>
            </a:r>
            <a:r>
              <a:rPr dirty="0"/>
              <a:t>basada</a:t>
            </a:r>
            <a:r>
              <a:rPr spc="-110" dirty="0"/>
              <a:t> </a:t>
            </a:r>
            <a:r>
              <a:rPr dirty="0"/>
              <a:t>en</a:t>
            </a:r>
            <a:r>
              <a:rPr spc="-105" dirty="0"/>
              <a:t> </a:t>
            </a:r>
            <a:r>
              <a:rPr dirty="0"/>
              <a:t>datos:</a:t>
            </a:r>
            <a:r>
              <a:rPr spc="-110" dirty="0"/>
              <a:t> </a:t>
            </a:r>
            <a:r>
              <a:rPr dirty="0"/>
              <a:t>información</a:t>
            </a:r>
            <a:r>
              <a:rPr spc="-105" dirty="0"/>
              <a:t> </a:t>
            </a:r>
            <a:r>
              <a:rPr dirty="0"/>
              <a:t>sin</a:t>
            </a:r>
            <a:r>
              <a:rPr spc="-110" dirty="0"/>
              <a:t> </a:t>
            </a:r>
            <a:r>
              <a:rPr spc="-10" dirty="0"/>
              <a:t>límites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421" y="1413037"/>
            <a:ext cx="665619" cy="6680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5081" y="2253588"/>
            <a:ext cx="1858514" cy="156453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 defTabSz="914358">
              <a:spcBef>
                <a:spcPts val="10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Solidez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y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amplitud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de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datos</a:t>
            </a:r>
            <a:r>
              <a:rPr sz="1500" b="1" kern="0" spc="-5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y</a:t>
            </a:r>
            <a:r>
              <a:rPr sz="1500" b="1" kern="0" spc="-5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análisis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32382" defTabSz="914358">
              <a:spcBef>
                <a:spcPts val="705"/>
              </a:spcBef>
            </a:pP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20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años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experiencia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verificados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por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equipos</a:t>
            </a:r>
            <a:r>
              <a:rPr sz="13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expertos</a:t>
            </a:r>
            <a:r>
              <a:rPr sz="13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científicos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para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desarrollar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análisis.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5298" y="1413031"/>
            <a:ext cx="668057" cy="6680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448711" y="2201892"/>
            <a:ext cx="2200756" cy="156453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202556" defTabSz="914358">
              <a:spcBef>
                <a:spcPts val="100"/>
              </a:spcBef>
            </a:pP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Datos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calidad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los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vehículos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05"/>
              </a:spcBef>
            </a:pP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Máxima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eficacia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ingeniería inversa: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conjunto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 datos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sólido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vehículos eléctricos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potenciar productos.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49839" y="1413031"/>
            <a:ext cx="668057" cy="66805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448307" y="2098153"/>
            <a:ext cx="2046461" cy="1238151"/>
          </a:xfrm>
          <a:prstGeom prst="rect">
            <a:avLst/>
          </a:prstGeom>
        </p:spPr>
        <p:txBody>
          <a:bodyPr vert="horz" wrap="square" lIns="0" tIns="116197" rIns="0" bIns="0" rtlCol="0">
            <a:spAutoFit/>
          </a:bodyPr>
          <a:lstStyle/>
          <a:p>
            <a:pPr marL="12699" defTabSz="914358">
              <a:spcBef>
                <a:spcPts val="915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Crecimiento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y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fiabilidad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26033" defTabSz="914358">
              <a:spcBef>
                <a:spcPts val="71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Compatible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flotas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grandes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clientes,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crecemos</a:t>
            </a:r>
            <a:r>
              <a:rPr sz="13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evolucionamos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ritmo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sus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avances.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59082" y="1413031"/>
            <a:ext cx="668058" cy="66805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541116" y="2201896"/>
            <a:ext cx="2123926" cy="136447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Plataforma</a:t>
            </a:r>
            <a:r>
              <a:rPr sz="1500" b="1" kern="0" spc="-4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agnóstica</a:t>
            </a:r>
            <a:r>
              <a:rPr sz="1500" b="1" kern="0" spc="-3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defTabSz="914358"/>
            <a:r>
              <a:rPr sz="1500" b="1" i="1" kern="0" spc="70" dirty="0">
                <a:solidFill>
                  <a:srgbClr val="0078D3"/>
                </a:solidFill>
                <a:latin typeface="Roboto Cn"/>
                <a:cs typeface="Roboto Cn"/>
              </a:rPr>
              <a:t>hardware</a:t>
            </a:r>
            <a:endParaRPr sz="1500" kern="0">
              <a:solidFill>
                <a:sysClr val="windowText" lastClr="000000"/>
              </a:solidFill>
              <a:latin typeface="Roboto Cn"/>
              <a:cs typeface="Roboto Cn"/>
            </a:endParaRPr>
          </a:p>
          <a:p>
            <a:pPr marL="12699" marR="42543" defTabSz="914358">
              <a:spcBef>
                <a:spcPts val="705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Plataforma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conectada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con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soporte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dispositivos</a:t>
            </a:r>
            <a:r>
              <a:rPr sz="1300" kern="0" spc="50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terceros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cualquier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0" dirty="0">
                <a:solidFill>
                  <a:srgbClr val="3C5164"/>
                </a:solidFill>
                <a:latin typeface="Roboto"/>
                <a:cs typeface="Roboto"/>
              </a:rPr>
              <a:t>tipo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 activo.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444" y="4181435"/>
            <a:ext cx="665619" cy="66805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5083" y="4942752"/>
            <a:ext cx="1930899" cy="1038097"/>
          </a:xfrm>
          <a:prstGeom prst="rect">
            <a:avLst/>
          </a:prstGeom>
        </p:spPr>
        <p:txBody>
          <a:bodyPr vert="horz" wrap="square" lIns="0" tIns="116197" rIns="0" bIns="0" rtlCol="0">
            <a:spAutoFit/>
          </a:bodyPr>
          <a:lstStyle/>
          <a:p>
            <a:pPr marL="12699" defTabSz="914358">
              <a:spcBef>
                <a:spcPts val="915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Plataforma</a:t>
            </a:r>
            <a:r>
              <a:rPr sz="1500" b="1" kern="0" spc="-5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abierta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1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Integración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fácil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otras aplicaciones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tener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aún</a:t>
            </a:r>
            <a:r>
              <a:rPr sz="1300" kern="0" spc="-6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valor.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63311" y="4068668"/>
            <a:ext cx="731450" cy="73145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448696" y="4894105"/>
            <a:ext cx="2276315" cy="136447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739741" defTabSz="914358">
              <a:spcBef>
                <a:spcPts val="10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Personalización</a:t>
            </a:r>
            <a:r>
              <a:rPr sz="1500" b="1" kern="0" spc="-7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50" dirty="0">
                <a:solidFill>
                  <a:srgbClr val="0078D3"/>
                </a:solidFill>
                <a:latin typeface="Roboto"/>
                <a:cs typeface="Roboto"/>
              </a:rPr>
              <a:t>y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motor</a:t>
            </a:r>
            <a:r>
              <a:rPr sz="15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reglas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05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Amplias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capacidades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que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productos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se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personalicen según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diferentes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casos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uso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empresas.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55296" y="3952850"/>
            <a:ext cx="704629" cy="66805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448299" y="4637973"/>
            <a:ext cx="1963917" cy="1238151"/>
          </a:xfrm>
          <a:prstGeom prst="rect">
            <a:avLst/>
          </a:prstGeom>
        </p:spPr>
        <p:txBody>
          <a:bodyPr vert="horz" wrap="square" lIns="0" tIns="116197" rIns="0" bIns="0" rtlCol="0">
            <a:spAutoFit/>
          </a:bodyPr>
          <a:lstStyle/>
          <a:p>
            <a:pPr marL="12699" defTabSz="914358">
              <a:spcBef>
                <a:spcPts val="915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Algoritmo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la</a:t>
            </a:r>
            <a:r>
              <a:rPr sz="1500" b="1" kern="0" spc="-1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curva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1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Preparado</a:t>
            </a:r>
            <a:r>
              <a:rPr sz="1300" kern="0" spc="-6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3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almacenar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útiles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que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ayuden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al</a:t>
            </a:r>
            <a:r>
              <a:rPr sz="13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crecimiento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e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innovación</a:t>
            </a:r>
            <a:r>
              <a:rPr sz="1300" kern="0" spc="-7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inteligente.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67513" y="4637972"/>
            <a:ext cx="2233773" cy="1238151"/>
          </a:xfrm>
          <a:prstGeom prst="rect">
            <a:avLst/>
          </a:prstGeom>
        </p:spPr>
        <p:txBody>
          <a:bodyPr vert="horz" wrap="square" lIns="0" tIns="116197" rIns="0" bIns="0" rtlCol="0">
            <a:spAutoFit/>
          </a:bodyPr>
          <a:lstStyle/>
          <a:p>
            <a:pPr marL="12699" defTabSz="914358">
              <a:spcBef>
                <a:spcPts val="915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Seguridad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confianza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defTabSz="914358">
              <a:spcBef>
                <a:spcPts val="710"/>
              </a:spcBef>
            </a:pP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Cumplimos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con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3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FedRAMP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damos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un</a:t>
            </a:r>
            <a:r>
              <a:rPr sz="13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servicio</a:t>
            </a:r>
            <a:r>
              <a:rPr sz="1300" kern="0" spc="-5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de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seguridad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dirty="0">
                <a:solidFill>
                  <a:srgbClr val="3C5164"/>
                </a:solidFill>
                <a:latin typeface="Roboto"/>
                <a:cs typeface="Roboto"/>
              </a:rPr>
              <a:t>a</a:t>
            </a:r>
            <a:r>
              <a:rPr sz="13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nuestros</a:t>
            </a:r>
            <a:r>
              <a:rPr sz="13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300" kern="0" spc="-10" dirty="0">
                <a:solidFill>
                  <a:srgbClr val="3C5164"/>
                </a:solidFill>
                <a:latin typeface="Roboto"/>
                <a:cs typeface="Roboto"/>
              </a:rPr>
              <a:t>clientes gubernamentales.</a:t>
            </a:r>
            <a:endParaRPr sz="13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98583" y="3916278"/>
            <a:ext cx="548587" cy="7046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402" y="6396767"/>
            <a:ext cx="215250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kern="0" dirty="0">
                <a:solidFill>
                  <a:srgbClr val="CED4DC"/>
                </a:solidFill>
                <a:latin typeface="Arial MT"/>
                <a:cs typeface="Arial MT"/>
              </a:rPr>
              <a:t>7</a:t>
            </a:r>
            <a:r>
              <a:rPr sz="1100" kern="0" spc="285" dirty="0">
                <a:solidFill>
                  <a:srgbClr val="CED4DC"/>
                </a:solidFill>
                <a:latin typeface="Arial MT"/>
                <a:cs typeface="Arial MT"/>
              </a:rPr>
              <a:t> </a:t>
            </a:r>
            <a:r>
              <a:rPr sz="1100" kern="0" spc="-50" dirty="0">
                <a:solidFill>
                  <a:srgbClr val="CED4DC"/>
                </a:solidFill>
                <a:latin typeface="Roboto"/>
                <a:cs typeface="Roboto"/>
              </a:rPr>
              <a:t>|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3184" y="6396767"/>
            <a:ext cx="3558925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100" b="1" kern="0" spc="-10" dirty="0">
                <a:solidFill>
                  <a:srgbClr val="CED4DC"/>
                </a:solidFill>
                <a:latin typeface="Roboto"/>
                <a:cs typeface="Roboto"/>
              </a:rPr>
              <a:t>Internal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dirty="0">
                <a:solidFill>
                  <a:srgbClr val="CED4DC"/>
                </a:solidFill>
                <a:latin typeface="Roboto"/>
                <a:cs typeface="Roboto"/>
              </a:rPr>
              <a:t>use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b="1" kern="0" spc="-25" dirty="0">
                <a:solidFill>
                  <a:srgbClr val="CED4DC"/>
                </a:solidFill>
                <a:latin typeface="Roboto"/>
                <a:cs typeface="Roboto"/>
              </a:rPr>
              <a:t>only.</a:t>
            </a:r>
            <a:r>
              <a:rPr sz="1100" b="1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©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2022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Geotab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Inc.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</a:t>
            </a:r>
            <a:r>
              <a:rPr sz="1100" kern="0" dirty="0">
                <a:solidFill>
                  <a:srgbClr val="CED4DC"/>
                </a:solidFill>
                <a:latin typeface="Roboto"/>
                <a:cs typeface="Roboto"/>
              </a:rPr>
              <a:t>All</a:t>
            </a:r>
            <a:r>
              <a:rPr sz="1100" kern="0" spc="-20" dirty="0">
                <a:solidFill>
                  <a:srgbClr val="CED4DC"/>
                </a:solidFill>
                <a:latin typeface="Roboto"/>
                <a:cs typeface="Roboto"/>
              </a:rPr>
              <a:t> Rights </a:t>
            </a:r>
            <a:r>
              <a:rPr sz="1100" kern="0" spc="-10" dirty="0">
                <a:solidFill>
                  <a:srgbClr val="CED4DC"/>
                </a:solidFill>
                <a:latin typeface="Roboto"/>
                <a:cs typeface="Roboto"/>
              </a:rPr>
              <a:t>Reserved</a:t>
            </a:r>
            <a:endParaRPr sz="11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504" y="6422287"/>
            <a:ext cx="970400" cy="1298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959" y="6407367"/>
            <a:ext cx="125367" cy="16397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34505" y="1843682"/>
            <a:ext cx="11558729" cy="2770310"/>
            <a:chOff x="234093" y="1843570"/>
            <a:chExt cx="11559540" cy="27705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7610" y="1843570"/>
              <a:ext cx="1396704" cy="14058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36294" y="3943347"/>
              <a:ext cx="666214" cy="6705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4698" y="3943347"/>
              <a:ext cx="666215" cy="6705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7181" y="3943347"/>
              <a:ext cx="666215" cy="6705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3625" y="3943347"/>
              <a:ext cx="666215" cy="6705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093" y="1991617"/>
              <a:ext cx="11341717" cy="26016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89577" y="2183812"/>
              <a:ext cx="2904490" cy="1763395"/>
            </a:xfrm>
            <a:custGeom>
              <a:avLst/>
              <a:gdLst/>
              <a:ahLst/>
              <a:cxnLst/>
              <a:rect l="l" t="t" r="r" b="b"/>
              <a:pathLst>
                <a:path w="2904490" h="1763395">
                  <a:moveTo>
                    <a:pt x="2903927" y="1763155"/>
                  </a:moveTo>
                  <a:lnTo>
                    <a:pt x="0" y="1763155"/>
                  </a:lnTo>
                  <a:lnTo>
                    <a:pt x="0" y="0"/>
                  </a:lnTo>
                  <a:lnTo>
                    <a:pt x="2903927" y="0"/>
                  </a:lnTo>
                  <a:lnTo>
                    <a:pt x="2903927" y="17631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0417" y="2014985"/>
              <a:ext cx="2837400" cy="2101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22200" y="2167387"/>
              <a:ext cx="2494499" cy="17588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53211" y="705786"/>
            <a:ext cx="18397124" cy="589900"/>
          </a:xfrm>
          <a:prstGeom prst="rect">
            <a:avLst/>
          </a:prstGeom>
        </p:spPr>
        <p:txBody>
          <a:bodyPr vert="horz" wrap="square" lIns="0" tIns="76195" rIns="0" bIns="0" rtlCol="0">
            <a:spAutoFit/>
          </a:bodyPr>
          <a:lstStyle/>
          <a:p>
            <a:pPr marL="12699" marR="5080">
              <a:lnSpc>
                <a:spcPts val="4000"/>
              </a:lnSpc>
              <a:spcBef>
                <a:spcPts val="600"/>
              </a:spcBef>
            </a:pPr>
            <a:r>
              <a:rPr dirty="0"/>
              <a:t>Potente</a:t>
            </a:r>
            <a:r>
              <a:rPr spc="-50" dirty="0"/>
              <a:t> </a:t>
            </a:r>
            <a:r>
              <a:rPr dirty="0"/>
              <a:t>plataforma</a:t>
            </a:r>
            <a:r>
              <a:rPr spc="-50" dirty="0"/>
              <a:t> </a:t>
            </a:r>
            <a:r>
              <a:rPr dirty="0"/>
              <a:t>basada</a:t>
            </a:r>
            <a:r>
              <a:rPr spc="-50" dirty="0"/>
              <a:t> </a:t>
            </a:r>
            <a:r>
              <a:rPr dirty="0"/>
              <a:t>en</a:t>
            </a:r>
            <a:r>
              <a:rPr spc="-50" dirty="0"/>
              <a:t> </a:t>
            </a:r>
            <a:r>
              <a:rPr spc="65" dirty="0"/>
              <a:t>IA</a:t>
            </a:r>
            <a:r>
              <a:rPr spc="-50" dirty="0"/>
              <a:t> </a:t>
            </a:r>
            <a:r>
              <a:rPr dirty="0"/>
              <a:t>para</a:t>
            </a:r>
            <a:r>
              <a:rPr spc="-45" dirty="0"/>
              <a:t> </a:t>
            </a:r>
            <a:r>
              <a:rPr spc="-10" dirty="0"/>
              <a:t>flotas </a:t>
            </a:r>
            <a:r>
              <a:rPr dirty="0"/>
              <a:t>conectadas</a:t>
            </a:r>
            <a:r>
              <a:rPr spc="-50" dirty="0"/>
              <a:t> </a:t>
            </a:r>
            <a:r>
              <a:rPr dirty="0"/>
              <a:t>y</a:t>
            </a:r>
            <a:r>
              <a:rPr spc="-45" dirty="0"/>
              <a:t> </a:t>
            </a:r>
            <a:r>
              <a:rPr spc="-10" dirty="0"/>
              <a:t>sostenibles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66324" y="4708186"/>
            <a:ext cx="2694751" cy="16453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algn="ctr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Cualquier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fuente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datos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algn="ctr" defTabSz="914358">
              <a:spcBef>
                <a:spcPts val="710"/>
              </a:spcBef>
            </a:pP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Conecta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todo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lo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que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es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importante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su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empresa.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3334" marR="5080" indent="-1270" algn="ctr" defTabSz="914358">
              <a:spcBef>
                <a:spcPts val="700"/>
              </a:spcBef>
            </a:pP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Recoge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gran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calidad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del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dispositivo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GO,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seguimiento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activos, dispositivos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terceros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o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directamente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200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vehículos</a:t>
            </a:r>
            <a:r>
              <a:rPr sz="1200" kern="0" spc="-1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seleccionados.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44474" y="4708189"/>
            <a:ext cx="2069955" cy="1370879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algn="ctr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Calidad</a:t>
            </a:r>
            <a:r>
              <a:rPr sz="1500" b="1" kern="0" spc="-25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los</a:t>
            </a:r>
            <a:r>
              <a:rPr sz="1500" b="1" kern="0" spc="-2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datos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algn="ctr" defTabSz="914358">
              <a:spcBef>
                <a:spcPts val="710"/>
              </a:spcBef>
            </a:pP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Transferencia</a:t>
            </a:r>
            <a:r>
              <a:rPr sz="1200" kern="0" spc="-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eficaz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 de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los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vehículos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usando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el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algoritmo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la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curva</a:t>
            </a:r>
            <a:r>
              <a:rPr sz="1200" kern="0" spc="-3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para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obtener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datos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más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precisos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 calidad.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92974" y="4708194"/>
            <a:ext cx="2246472" cy="1370879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marL="316215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Plataforma</a:t>
            </a:r>
            <a:r>
              <a:rPr sz="1500" b="1" kern="0" spc="-5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Geotab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algn="ctr" defTabSz="914358">
              <a:spcBef>
                <a:spcPts val="710"/>
              </a:spcBef>
            </a:pP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Basada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en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IA,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análisis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proactivos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tomar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decisiones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certeras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acciones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informadas.</a:t>
            </a:r>
            <a:r>
              <a:rPr sz="1200" kern="0" spc="-3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Todo 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con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una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velocidad,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amplitud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50" dirty="0">
                <a:solidFill>
                  <a:srgbClr val="3C5164"/>
                </a:solidFill>
                <a:latin typeface="Roboto"/>
                <a:cs typeface="Roboto"/>
              </a:rPr>
              <a:t>y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precisión</a:t>
            </a:r>
            <a:r>
              <a:rPr sz="1200" kern="0" spc="-4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clave.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95753" y="4708194"/>
            <a:ext cx="2144244" cy="1186213"/>
          </a:xfrm>
          <a:prstGeom prst="rect">
            <a:avLst/>
          </a:prstGeom>
        </p:spPr>
        <p:txBody>
          <a:bodyPr vert="horz" wrap="square" lIns="0" tIns="125721" rIns="0" bIns="0" rtlCol="0">
            <a:spAutoFit/>
          </a:bodyPr>
          <a:lstStyle/>
          <a:p>
            <a:pPr algn="ctr" defTabSz="914358">
              <a:spcBef>
                <a:spcPts val="990"/>
              </a:spcBef>
            </a:pP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Análisis</a:t>
            </a:r>
            <a:r>
              <a:rPr sz="15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dirty="0">
                <a:solidFill>
                  <a:srgbClr val="0078D3"/>
                </a:solidFill>
                <a:latin typeface="Roboto"/>
                <a:cs typeface="Roboto"/>
              </a:rPr>
              <a:t>de</a:t>
            </a:r>
            <a:r>
              <a:rPr sz="1500" b="1" kern="0" spc="-30" dirty="0">
                <a:solidFill>
                  <a:srgbClr val="0078D3"/>
                </a:solidFill>
                <a:latin typeface="Roboto"/>
                <a:cs typeface="Roboto"/>
              </a:rPr>
              <a:t> </a:t>
            </a:r>
            <a:r>
              <a:rPr sz="1500" b="1" kern="0" spc="-10" dirty="0">
                <a:solidFill>
                  <a:srgbClr val="0078D3"/>
                </a:solidFill>
                <a:latin typeface="Roboto"/>
                <a:cs typeface="Roboto"/>
              </a:rPr>
              <a:t>datos</a:t>
            </a:r>
            <a:endParaRPr sz="1500" kern="0">
              <a:solidFill>
                <a:sysClr val="windowText" lastClr="000000"/>
              </a:solidFill>
              <a:latin typeface="Roboto"/>
              <a:cs typeface="Roboto"/>
            </a:endParaRPr>
          </a:p>
          <a:p>
            <a:pPr marL="12699" marR="5080" algn="ctr" defTabSz="914358">
              <a:spcBef>
                <a:spcPts val="710"/>
              </a:spcBef>
            </a:pP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Visibilidad,</a:t>
            </a:r>
            <a:r>
              <a:rPr sz="12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flexibilidad</a:t>
            </a:r>
            <a:r>
              <a:rPr sz="12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200" kern="0" spc="-5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control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operacional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para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minimizar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los 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puntos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de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dolor</a:t>
            </a:r>
            <a:r>
              <a:rPr sz="1200" kern="0" spc="-2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y</a:t>
            </a:r>
            <a:r>
              <a:rPr sz="1200" kern="0" spc="-2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maximizar</a:t>
            </a:r>
            <a:r>
              <a:rPr sz="1200" kern="0" spc="500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dirty="0">
                <a:solidFill>
                  <a:srgbClr val="3C5164"/>
                </a:solidFill>
                <a:latin typeface="Roboto"/>
                <a:cs typeface="Roboto"/>
              </a:rPr>
              <a:t>los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beneficios</a:t>
            </a:r>
            <a:r>
              <a:rPr sz="1200" kern="0" spc="-45" dirty="0">
                <a:solidFill>
                  <a:srgbClr val="3C5164"/>
                </a:solidFill>
                <a:latin typeface="Roboto"/>
                <a:cs typeface="Roboto"/>
              </a:rPr>
              <a:t> </a:t>
            </a:r>
            <a:r>
              <a:rPr sz="1200" kern="0" spc="-10" dirty="0">
                <a:solidFill>
                  <a:srgbClr val="3C5164"/>
                </a:solidFill>
                <a:latin typeface="Roboto"/>
                <a:cs typeface="Roboto"/>
              </a:rPr>
              <a:t>finales.</a:t>
            </a:r>
            <a:endParaRPr sz="1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41"/>
            <a:ext cx="12191144" cy="6857519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041999"/>
              <a:ext cx="4302760" cy="3816350"/>
            </a:xfrm>
            <a:custGeom>
              <a:avLst/>
              <a:gdLst/>
              <a:ahLst/>
              <a:cxnLst/>
              <a:rect l="l" t="t" r="r" b="b"/>
              <a:pathLst>
                <a:path w="4302760" h="3816350">
                  <a:moveTo>
                    <a:pt x="4302630" y="3815999"/>
                  </a:moveTo>
                  <a:lnTo>
                    <a:pt x="0" y="3815999"/>
                  </a:lnTo>
                  <a:lnTo>
                    <a:pt x="0" y="0"/>
                  </a:lnTo>
                  <a:lnTo>
                    <a:pt x="4302630" y="0"/>
                  </a:lnTo>
                  <a:lnTo>
                    <a:pt x="4302630" y="3815999"/>
                  </a:lnTo>
                  <a:close/>
                </a:path>
              </a:pathLst>
            </a:custGeom>
            <a:solidFill>
              <a:srgbClr val="21315E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pPr defTabSz="914358"/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84860" y="3138108"/>
            <a:ext cx="2165198" cy="2274853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14699" b="1" kern="0" spc="-25" dirty="0">
                <a:solidFill>
                  <a:srgbClr val="00AEFF"/>
                </a:solidFill>
                <a:latin typeface="Roboto"/>
                <a:cs typeface="Roboto"/>
              </a:rPr>
              <a:t>03</a:t>
            </a:r>
            <a:endParaRPr sz="14699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961" y="5206255"/>
            <a:ext cx="2374733" cy="5052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defTabSz="914358">
              <a:spcBef>
                <a:spcPts val="100"/>
              </a:spcBef>
            </a:pP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AI</a:t>
            </a:r>
            <a:r>
              <a:rPr sz="3200" b="1" kern="0" spc="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dirty="0">
                <a:solidFill>
                  <a:srgbClr val="FFFFFF"/>
                </a:solidFill>
                <a:latin typeface="Roboto"/>
                <a:cs typeface="Roboto"/>
              </a:rPr>
              <a:t>en</a:t>
            </a:r>
            <a:r>
              <a:rPr sz="3200" b="1" kern="0" spc="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3200" b="1" kern="0" spc="-10" dirty="0">
                <a:solidFill>
                  <a:srgbClr val="FFFFFF"/>
                </a:solidFill>
                <a:latin typeface="Roboto"/>
                <a:cs typeface="Roboto"/>
              </a:rPr>
              <a:t>Geotab</a:t>
            </a:r>
            <a:endParaRPr sz="3200" kern="0">
              <a:solidFill>
                <a:sysClr val="windowText" lastClr="000000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otwh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twhys" id="{F5067233-E3AB-4803-80CB-E822E74FC5CF}" vid="{125438C7-B120-4AFF-9F9E-C74334A0AB1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8D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2226</Words>
  <Application>Microsoft Office PowerPoint</Application>
  <PresentationFormat>Panorámica</PresentationFormat>
  <Paragraphs>275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 MT</vt:lpstr>
      <vt:lpstr>Calibri</vt:lpstr>
      <vt:lpstr>Calibri Light</vt:lpstr>
      <vt:lpstr>Roboto</vt:lpstr>
      <vt:lpstr>Roboto Cn</vt:lpstr>
      <vt:lpstr>Roboto Lt</vt:lpstr>
      <vt:lpstr>Tahoma</vt:lpstr>
      <vt:lpstr>Trebuchet MS</vt:lpstr>
      <vt:lpstr>gotwhys</vt:lpstr>
      <vt:lpstr>1_Office Theme</vt:lpstr>
      <vt:lpstr>IA y gestión de flotas en el vehículo conectado</vt:lpstr>
      <vt:lpstr>1. Visión general</vt:lpstr>
      <vt:lpstr>Presentación de PowerPoint</vt:lpstr>
      <vt:lpstr>Presentación de PowerPoint</vt:lpstr>
      <vt:lpstr>Presentación de PowerPoint</vt:lpstr>
      <vt:lpstr>Cubrimos sus necesidades allá donde esté</vt:lpstr>
      <vt:lpstr>Distinción basada en datos: información sin límites</vt:lpstr>
      <vt:lpstr>Potente plataforma basada en IA para flotas conectadas y sostenibles</vt:lpstr>
      <vt:lpstr>Presentación de PowerPoint</vt:lpstr>
      <vt:lpstr>IA en Geotab</vt:lpstr>
      <vt:lpstr>Ace de Geotab IA generativa para maximizar los datos de su flota</vt:lpstr>
      <vt:lpstr>Análisis disponibles a demanda directamente en</vt:lpstr>
      <vt:lpstr>Amplios conocimientos sobre flotas reales para ofrecer análisis de datos más precisos y fiables</vt:lpstr>
      <vt:lpstr>Presentación de PowerPoint</vt:lpstr>
      <vt:lpstr>Beneficios de la IA en la gestión de flotas</vt:lpstr>
      <vt:lpstr>Mantenimiento predictivo: Anticipar y prevenir</vt:lpstr>
      <vt:lpstr>Gestión del combustible: Eficiencia del combustible con IA</vt:lpstr>
      <vt:lpstr>Optimización de rutas: Navegar con inteligencia</vt:lpstr>
      <vt:lpstr>Control del comportamiento del conductor: Conducción más segura</vt:lpstr>
      <vt:lpstr>Presentación de PowerPoint</vt:lpstr>
      <vt:lpstr>Revolucionaria plataforma de Geotab para datos telemáticos OEM</vt:lpstr>
      <vt:lpstr>Amplio portafolio de las integraciones OEM</vt:lpstr>
      <vt:lpstr>Presentación de PowerPoint</vt:lpstr>
      <vt:lpstr>El futuro de la IA en la gestión de flotas</vt:lpstr>
      <vt:lpstr>Presentación de PowerPoint</vt:lpstr>
      <vt:lpstr>Clientes satisfechos</vt:lpstr>
      <vt:lpstr>Oficina central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Marta Gallego</dc:creator>
  <cp:lastModifiedBy>Marta Gallego</cp:lastModifiedBy>
  <cp:revision>4</cp:revision>
  <dcterms:created xsi:type="dcterms:W3CDTF">2024-11-04T14:30:34Z</dcterms:created>
  <dcterms:modified xsi:type="dcterms:W3CDTF">2024-11-04T14:39:55Z</dcterms:modified>
</cp:coreProperties>
</file>